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5203150" cy="32404050"/>
  <p:notesSz cx="6856413" cy="9083675"/>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893414-2D6D-44F7-A9B4-18CA096F78B6}">
  <a:tblStyle styleId="{C7893414-2D6D-44F7-A9B4-18CA096F78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4" autoAdjust="0"/>
  </p:normalViewPr>
  <p:slideViewPr>
    <p:cSldViewPr snapToGrid="0">
      <p:cViewPr>
        <p:scale>
          <a:sx n="38" d="100"/>
          <a:sy n="38" d="100"/>
        </p:scale>
        <p:origin x="336" y="-48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BCE4E-9702-40E1-A55D-B6EC46EFD6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466D25FB-4969-41E4-9A04-8BEEE8EAF671}">
      <dgm:prSet phldrT="[Metin]" custT="1"/>
      <dgm:spPr/>
      <dgm:t>
        <a:bodyPr/>
        <a:lstStyle/>
        <a:p>
          <a:r>
            <a:rPr lang="en-US" sz="2400" dirty="0">
              <a:solidFill>
                <a:schemeClr val="tx1"/>
              </a:solidFill>
              <a:latin typeface="Times New Roman" panose="02020603050405020304" pitchFamily="18" charset="0"/>
              <a:cs typeface="Times New Roman" panose="02020603050405020304" pitchFamily="18" charset="0"/>
            </a:rPr>
            <a:t>CXCL13 antibody was stained immunohistochemically on Ventana Benchmark Ultra device by taking 4 micron sections from paraffin blocks.</a:t>
          </a:r>
          <a:endParaRPr lang="tr-TR" sz="2400" dirty="0">
            <a:solidFill>
              <a:schemeClr val="tx1"/>
            </a:solidFill>
            <a:latin typeface="Times New Roman" panose="02020603050405020304" pitchFamily="18" charset="0"/>
            <a:cs typeface="Times New Roman" panose="02020603050405020304" pitchFamily="18" charset="0"/>
          </a:endParaRPr>
        </a:p>
      </dgm:t>
    </dgm:pt>
    <dgm:pt modelId="{650ACF55-E13B-4107-8769-EBEC8A145238}" type="parTrans" cxnId="{0F3818F1-FB89-47A6-9076-D89515B360B1}">
      <dgm:prSet/>
      <dgm:spPr/>
      <dgm:t>
        <a:bodyPr/>
        <a:lstStyle/>
        <a:p>
          <a:endParaRPr lang="tr-TR"/>
        </a:p>
      </dgm:t>
    </dgm:pt>
    <dgm:pt modelId="{270D6B40-32B1-4909-83AC-A09D28B046E0}" type="sibTrans" cxnId="{0F3818F1-FB89-47A6-9076-D89515B360B1}">
      <dgm:prSet/>
      <dgm:spPr/>
      <dgm:t>
        <a:bodyPr/>
        <a:lstStyle/>
        <a:p>
          <a:endParaRPr lang="tr-TR"/>
        </a:p>
      </dgm:t>
    </dgm:pt>
    <dgm:pt modelId="{7029E436-3931-428D-999E-30F149A8944D}">
      <dgm:prSe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During microscopic examination, CXCL13 positive stained cells in 10 high magnification fields were counted</a:t>
          </a:r>
          <a:endParaRPr lang="tr-TR" sz="2400" dirty="0">
            <a:solidFill>
              <a:schemeClr val="tx1"/>
            </a:solidFill>
            <a:latin typeface="Times New Roman" panose="02020603050405020304" pitchFamily="18" charset="0"/>
            <a:cs typeface="Times New Roman" panose="02020603050405020304" pitchFamily="18" charset="0"/>
          </a:endParaRPr>
        </a:p>
      </dgm:t>
    </dgm:pt>
    <dgm:pt modelId="{79AB2F55-67C5-419C-BEDF-53611E2AFA1E}" type="parTrans" cxnId="{F6F7CD2A-5CD6-43A0-A321-D78D008EEA4A}">
      <dgm:prSet/>
      <dgm:spPr/>
      <dgm:t>
        <a:bodyPr/>
        <a:lstStyle/>
        <a:p>
          <a:endParaRPr lang="tr-TR"/>
        </a:p>
      </dgm:t>
    </dgm:pt>
    <dgm:pt modelId="{2CAF94E2-E5C4-4418-9AE7-B1B5F6D675EC}" type="sibTrans" cxnId="{F6F7CD2A-5CD6-43A0-A321-D78D008EEA4A}">
      <dgm:prSet/>
      <dgm:spPr/>
      <dgm:t>
        <a:bodyPr/>
        <a:lstStyle/>
        <a:p>
          <a:endParaRPr lang="tr-TR"/>
        </a:p>
      </dgm:t>
    </dgm:pt>
    <dgm:pt modelId="{59E5B0B4-230C-4257-A564-D153AC0E194A}">
      <dgm:prSet custT="1"/>
      <dgm:spPr/>
      <dgm:t>
        <a:bodyPr/>
        <a:lstStyle/>
        <a:p>
          <a:r>
            <a:rPr lang="tr-TR" sz="2400" dirty="0">
              <a:solidFill>
                <a:schemeClr val="tx1"/>
              </a:solidFill>
              <a:latin typeface="Times New Roman" panose="02020603050405020304" pitchFamily="18" charset="0"/>
              <a:cs typeface="Times New Roman" panose="02020603050405020304" pitchFamily="18" charset="0"/>
            </a:rPr>
            <a:t>Cells </a:t>
          </a:r>
          <a:r>
            <a:rPr lang="tr-TR" sz="2400" dirty="0" err="1">
              <a:solidFill>
                <a:schemeClr val="tx1"/>
              </a:solidFill>
              <a:latin typeface="Times New Roman" panose="02020603050405020304" pitchFamily="18" charset="0"/>
              <a:cs typeface="Times New Roman" panose="02020603050405020304" pitchFamily="18" charset="0"/>
            </a:rPr>
            <a:t>stained</a:t>
          </a:r>
          <a:r>
            <a:rPr lang="tr-TR" sz="2400" dirty="0">
              <a:solidFill>
                <a:schemeClr val="tx1"/>
              </a:solidFill>
              <a:latin typeface="Times New Roman" panose="02020603050405020304" pitchFamily="18" charset="0"/>
              <a:cs typeface="Times New Roman" panose="02020603050405020304" pitchFamily="18" charset="0"/>
            </a:rPr>
            <a:t> </a:t>
          </a:r>
          <a:r>
            <a:rPr lang="tr-TR" sz="2400" dirty="0" err="1">
              <a:solidFill>
                <a:schemeClr val="tx1"/>
              </a:solidFill>
              <a:latin typeface="Times New Roman" panose="02020603050405020304" pitchFamily="18" charset="0"/>
              <a:cs typeface="Times New Roman" panose="02020603050405020304" pitchFamily="18" charset="0"/>
            </a:rPr>
            <a:t>with</a:t>
          </a:r>
          <a:r>
            <a:rPr lang="tr-TR" sz="2400" dirty="0">
              <a:solidFill>
                <a:schemeClr val="tx1"/>
              </a:solidFill>
              <a:latin typeface="Times New Roman" panose="02020603050405020304" pitchFamily="18" charset="0"/>
              <a:cs typeface="Times New Roman" panose="02020603050405020304" pitchFamily="18" charset="0"/>
            </a:rPr>
            <a:t> CXCL13 </a:t>
          </a:r>
          <a:r>
            <a:rPr lang="tr-TR" sz="2400" dirty="0" err="1">
              <a:solidFill>
                <a:schemeClr val="tx1"/>
              </a:solidFill>
              <a:latin typeface="Times New Roman" panose="02020603050405020304" pitchFamily="18" charset="0"/>
              <a:cs typeface="Times New Roman" panose="02020603050405020304" pitchFamily="18" charset="0"/>
            </a:rPr>
            <a:t>were</a:t>
          </a:r>
          <a:r>
            <a:rPr lang="tr-TR"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evaluated using a semi-quantitative H score: 3 × strongly stained + 2 × moderately stained + weakly stained. The cut-off value was set as 40 for values between 0-300</a:t>
          </a:r>
          <a:endParaRPr lang="tr-TR" sz="2400" dirty="0">
            <a:solidFill>
              <a:schemeClr val="tx1"/>
            </a:solidFill>
            <a:latin typeface="Times New Roman" panose="02020603050405020304" pitchFamily="18" charset="0"/>
            <a:cs typeface="Times New Roman" panose="02020603050405020304" pitchFamily="18" charset="0"/>
          </a:endParaRPr>
        </a:p>
      </dgm:t>
    </dgm:pt>
    <dgm:pt modelId="{35B9E878-8FC8-45DE-9190-7E6F4DD81AC7}" type="parTrans" cxnId="{07C6370A-6621-4DB9-B209-FED2C8A253C5}">
      <dgm:prSet/>
      <dgm:spPr/>
      <dgm:t>
        <a:bodyPr/>
        <a:lstStyle/>
        <a:p>
          <a:endParaRPr lang="tr-TR"/>
        </a:p>
      </dgm:t>
    </dgm:pt>
    <dgm:pt modelId="{34B2FDC7-B869-4F37-8D14-E87EB4C8349B}" type="sibTrans" cxnId="{07C6370A-6621-4DB9-B209-FED2C8A253C5}">
      <dgm:prSet/>
      <dgm:spPr/>
      <dgm:t>
        <a:bodyPr/>
        <a:lstStyle/>
        <a:p>
          <a:endParaRPr lang="tr-TR"/>
        </a:p>
      </dgm:t>
    </dgm:pt>
    <dgm:pt modelId="{458EB809-8006-456E-87EF-6CD27378DAF2}">
      <dgm:prSet custT="1"/>
      <dgm:spPr/>
      <dgm:t>
        <a:bodyPr/>
        <a:lstStyle/>
        <a:p>
          <a:r>
            <a:rPr lang="en-US" sz="2400" dirty="0">
              <a:solidFill>
                <a:schemeClr val="tx1"/>
              </a:solidFill>
              <a:latin typeface="Times New Roman" panose="02020603050405020304" pitchFamily="18" charset="0"/>
              <a:cs typeface="Times New Roman" panose="02020603050405020304" pitchFamily="18" charset="0"/>
            </a:rPr>
            <a:t>The low and high stained groups were compared with pathological tumor stage, WHO ISUP nuclear grade, tumor diameter, lymph node metastasis, distant metastasis , smoking and hypertension.</a:t>
          </a:r>
          <a:endParaRPr lang="tr-TR" sz="2400" dirty="0">
            <a:solidFill>
              <a:schemeClr val="tx1"/>
            </a:solidFill>
            <a:latin typeface="Times New Roman" panose="02020603050405020304" pitchFamily="18" charset="0"/>
            <a:cs typeface="Times New Roman" panose="02020603050405020304" pitchFamily="18" charset="0"/>
          </a:endParaRPr>
        </a:p>
      </dgm:t>
    </dgm:pt>
    <dgm:pt modelId="{52C1AAD1-2782-412A-8A1B-C14FBFDEAAB3}" type="parTrans" cxnId="{A3E5F97E-90E6-4D6D-8C09-87BC12D329EB}">
      <dgm:prSet/>
      <dgm:spPr/>
      <dgm:t>
        <a:bodyPr/>
        <a:lstStyle/>
        <a:p>
          <a:endParaRPr lang="tr-TR"/>
        </a:p>
      </dgm:t>
    </dgm:pt>
    <dgm:pt modelId="{89948340-F7FF-4CBE-A760-BF40B5BC7EAD}" type="sibTrans" cxnId="{A3E5F97E-90E6-4D6D-8C09-87BC12D329EB}">
      <dgm:prSet/>
      <dgm:spPr/>
      <dgm:t>
        <a:bodyPr/>
        <a:lstStyle/>
        <a:p>
          <a:endParaRPr lang="tr-TR"/>
        </a:p>
      </dgm:t>
    </dgm:pt>
    <dgm:pt modelId="{B25887AA-0E4D-4E52-B11A-150B9567F373}" type="pres">
      <dgm:prSet presAssocID="{F54BCE4E-9702-40E1-A55D-B6EC46EFD63B}" presName="outerComposite" presStyleCnt="0">
        <dgm:presLayoutVars>
          <dgm:chMax val="5"/>
          <dgm:dir/>
          <dgm:resizeHandles val="exact"/>
        </dgm:presLayoutVars>
      </dgm:prSet>
      <dgm:spPr/>
    </dgm:pt>
    <dgm:pt modelId="{2ADD57B3-672D-4209-90FC-368E82A75D1D}" type="pres">
      <dgm:prSet presAssocID="{F54BCE4E-9702-40E1-A55D-B6EC46EFD63B}" presName="dummyMaxCanvas" presStyleCnt="0">
        <dgm:presLayoutVars/>
      </dgm:prSet>
      <dgm:spPr/>
    </dgm:pt>
    <dgm:pt modelId="{18AFDF46-197C-4E9E-BC1B-E443E685F16A}" type="pres">
      <dgm:prSet presAssocID="{F54BCE4E-9702-40E1-A55D-B6EC46EFD63B}" presName="FourNodes_1" presStyleLbl="node1" presStyleIdx="0" presStyleCnt="4">
        <dgm:presLayoutVars>
          <dgm:bulletEnabled val="1"/>
        </dgm:presLayoutVars>
      </dgm:prSet>
      <dgm:spPr/>
    </dgm:pt>
    <dgm:pt modelId="{8444D330-8452-4D8D-849E-08BBD171DE51}" type="pres">
      <dgm:prSet presAssocID="{F54BCE4E-9702-40E1-A55D-B6EC46EFD63B}" presName="FourNodes_2" presStyleLbl="node1" presStyleIdx="1" presStyleCnt="4" custLinFactNeighborX="-8745" custLinFactNeighborY="174">
        <dgm:presLayoutVars>
          <dgm:bulletEnabled val="1"/>
        </dgm:presLayoutVars>
      </dgm:prSet>
      <dgm:spPr/>
    </dgm:pt>
    <dgm:pt modelId="{F84EBBE9-52B8-4586-86C5-F273963AE9F7}" type="pres">
      <dgm:prSet presAssocID="{F54BCE4E-9702-40E1-A55D-B6EC46EFD63B}" presName="FourNodes_3" presStyleLbl="node1" presStyleIdx="2" presStyleCnt="4" custLinFactNeighborX="-16625" custLinFactNeighborY="-1809">
        <dgm:presLayoutVars>
          <dgm:bulletEnabled val="1"/>
        </dgm:presLayoutVars>
      </dgm:prSet>
      <dgm:spPr/>
    </dgm:pt>
    <dgm:pt modelId="{D71CBDA8-E967-47A5-A1BA-34A9E529AA21}" type="pres">
      <dgm:prSet presAssocID="{F54BCE4E-9702-40E1-A55D-B6EC46EFD63B}" presName="FourNodes_4" presStyleLbl="node1" presStyleIdx="3" presStyleCnt="4" custLinFactNeighborX="-25000" custLinFactNeighborY="-2081">
        <dgm:presLayoutVars>
          <dgm:bulletEnabled val="1"/>
        </dgm:presLayoutVars>
      </dgm:prSet>
      <dgm:spPr/>
    </dgm:pt>
    <dgm:pt modelId="{ED7D5F1A-EB0A-4F25-A3E4-277EE865A830}" type="pres">
      <dgm:prSet presAssocID="{F54BCE4E-9702-40E1-A55D-B6EC46EFD63B}" presName="FourConn_1-2" presStyleLbl="fgAccFollowNode1" presStyleIdx="0" presStyleCnt="3" custLinFactNeighborX="-19484" custLinFactNeighborY="-5567">
        <dgm:presLayoutVars>
          <dgm:bulletEnabled val="1"/>
        </dgm:presLayoutVars>
      </dgm:prSet>
      <dgm:spPr/>
    </dgm:pt>
    <dgm:pt modelId="{EFA14858-B090-4820-B8CC-29A8996B773A}" type="pres">
      <dgm:prSet presAssocID="{F54BCE4E-9702-40E1-A55D-B6EC46EFD63B}" presName="FourConn_2-3" presStyleLbl="fgAccFollowNode1" presStyleIdx="1" presStyleCnt="3" custLinFactNeighborX="-83502" custLinFactNeighborY="-13718">
        <dgm:presLayoutVars>
          <dgm:bulletEnabled val="1"/>
        </dgm:presLayoutVars>
      </dgm:prSet>
      <dgm:spPr/>
    </dgm:pt>
    <dgm:pt modelId="{1593FD6F-4473-4050-90B8-F618A806BC7F}" type="pres">
      <dgm:prSet presAssocID="{F54BCE4E-9702-40E1-A55D-B6EC46EFD63B}" presName="FourConn_3-4" presStyleLbl="fgAccFollowNode1" presStyleIdx="2" presStyleCnt="3" custLinFactX="-57294" custLinFactNeighborX="-100000" custLinFactNeighborY="-4969">
        <dgm:presLayoutVars>
          <dgm:bulletEnabled val="1"/>
        </dgm:presLayoutVars>
      </dgm:prSet>
      <dgm:spPr/>
    </dgm:pt>
    <dgm:pt modelId="{BB8CBA54-79C4-46FB-889F-BE1BF12514B8}" type="pres">
      <dgm:prSet presAssocID="{F54BCE4E-9702-40E1-A55D-B6EC46EFD63B}" presName="FourNodes_1_text" presStyleLbl="node1" presStyleIdx="3" presStyleCnt="4">
        <dgm:presLayoutVars>
          <dgm:bulletEnabled val="1"/>
        </dgm:presLayoutVars>
      </dgm:prSet>
      <dgm:spPr/>
    </dgm:pt>
    <dgm:pt modelId="{D8A6355E-F4E0-47C2-BE04-0E68E7EEBE2D}" type="pres">
      <dgm:prSet presAssocID="{F54BCE4E-9702-40E1-A55D-B6EC46EFD63B}" presName="FourNodes_2_text" presStyleLbl="node1" presStyleIdx="3" presStyleCnt="4">
        <dgm:presLayoutVars>
          <dgm:bulletEnabled val="1"/>
        </dgm:presLayoutVars>
      </dgm:prSet>
      <dgm:spPr/>
    </dgm:pt>
    <dgm:pt modelId="{C6660DB2-BF2D-469B-933B-3D1A6347D0DD}" type="pres">
      <dgm:prSet presAssocID="{F54BCE4E-9702-40E1-A55D-B6EC46EFD63B}" presName="FourNodes_3_text" presStyleLbl="node1" presStyleIdx="3" presStyleCnt="4">
        <dgm:presLayoutVars>
          <dgm:bulletEnabled val="1"/>
        </dgm:presLayoutVars>
      </dgm:prSet>
      <dgm:spPr/>
    </dgm:pt>
    <dgm:pt modelId="{8BDB2325-33CD-4742-9EE6-CAC99D51046B}" type="pres">
      <dgm:prSet presAssocID="{F54BCE4E-9702-40E1-A55D-B6EC46EFD63B}" presName="FourNodes_4_text" presStyleLbl="node1" presStyleIdx="3" presStyleCnt="4">
        <dgm:presLayoutVars>
          <dgm:bulletEnabled val="1"/>
        </dgm:presLayoutVars>
      </dgm:prSet>
      <dgm:spPr/>
    </dgm:pt>
  </dgm:ptLst>
  <dgm:cxnLst>
    <dgm:cxn modelId="{07C6370A-6621-4DB9-B209-FED2C8A253C5}" srcId="{F54BCE4E-9702-40E1-A55D-B6EC46EFD63B}" destId="{59E5B0B4-230C-4257-A564-D153AC0E194A}" srcOrd="2" destOrd="0" parTransId="{35B9E878-8FC8-45DE-9190-7E6F4DD81AC7}" sibTransId="{34B2FDC7-B869-4F37-8D14-E87EB4C8349B}"/>
    <dgm:cxn modelId="{0B360C24-B04E-408F-9A0A-B7BD307105F3}" type="presOf" srcId="{F54BCE4E-9702-40E1-A55D-B6EC46EFD63B}" destId="{B25887AA-0E4D-4E52-B11A-150B9567F373}" srcOrd="0" destOrd="0" presId="urn:microsoft.com/office/officeart/2005/8/layout/vProcess5"/>
    <dgm:cxn modelId="{F6F7CD2A-5CD6-43A0-A321-D78D008EEA4A}" srcId="{F54BCE4E-9702-40E1-A55D-B6EC46EFD63B}" destId="{7029E436-3931-428D-999E-30F149A8944D}" srcOrd="1" destOrd="0" parTransId="{79AB2F55-67C5-419C-BEDF-53611E2AFA1E}" sibTransId="{2CAF94E2-E5C4-4418-9AE7-B1B5F6D675EC}"/>
    <dgm:cxn modelId="{0B885A2D-D00B-4014-8052-9E61874FC051}" type="presOf" srcId="{466D25FB-4969-41E4-9A04-8BEEE8EAF671}" destId="{18AFDF46-197C-4E9E-BC1B-E443E685F16A}" srcOrd="0" destOrd="0" presId="urn:microsoft.com/office/officeart/2005/8/layout/vProcess5"/>
    <dgm:cxn modelId="{94E10A5E-CA64-429F-BEB0-A3593E44C759}" type="presOf" srcId="{7029E436-3931-428D-999E-30F149A8944D}" destId="{8444D330-8452-4D8D-849E-08BBD171DE51}" srcOrd="0" destOrd="0" presId="urn:microsoft.com/office/officeart/2005/8/layout/vProcess5"/>
    <dgm:cxn modelId="{42144047-2A2C-4323-837C-CBF3AA716B1E}" type="presOf" srcId="{7029E436-3931-428D-999E-30F149A8944D}" destId="{D8A6355E-F4E0-47C2-BE04-0E68E7EEBE2D}" srcOrd="1" destOrd="0" presId="urn:microsoft.com/office/officeart/2005/8/layout/vProcess5"/>
    <dgm:cxn modelId="{F1CEDD47-FB3A-4062-959B-DE9525C9B94B}" type="presOf" srcId="{458EB809-8006-456E-87EF-6CD27378DAF2}" destId="{8BDB2325-33CD-4742-9EE6-CAC99D51046B}" srcOrd="1" destOrd="0" presId="urn:microsoft.com/office/officeart/2005/8/layout/vProcess5"/>
    <dgm:cxn modelId="{B6A9EF48-ABE0-48AC-A45C-52B7EA9E731E}" type="presOf" srcId="{458EB809-8006-456E-87EF-6CD27378DAF2}" destId="{D71CBDA8-E967-47A5-A1BA-34A9E529AA21}" srcOrd="0" destOrd="0" presId="urn:microsoft.com/office/officeart/2005/8/layout/vProcess5"/>
    <dgm:cxn modelId="{3805336E-5029-4694-A8A6-F3FAE517E484}" type="presOf" srcId="{59E5B0B4-230C-4257-A564-D153AC0E194A}" destId="{C6660DB2-BF2D-469B-933B-3D1A6347D0DD}" srcOrd="1" destOrd="0" presId="urn:microsoft.com/office/officeart/2005/8/layout/vProcess5"/>
    <dgm:cxn modelId="{83C17E72-188D-48E1-B944-6CDF1AA35A18}" type="presOf" srcId="{270D6B40-32B1-4909-83AC-A09D28B046E0}" destId="{ED7D5F1A-EB0A-4F25-A3E4-277EE865A830}" srcOrd="0" destOrd="0" presId="urn:microsoft.com/office/officeart/2005/8/layout/vProcess5"/>
    <dgm:cxn modelId="{61BB7059-EB9E-422C-9F22-39792C07C4CA}" type="presOf" srcId="{466D25FB-4969-41E4-9A04-8BEEE8EAF671}" destId="{BB8CBA54-79C4-46FB-889F-BE1BF12514B8}" srcOrd="1" destOrd="0" presId="urn:microsoft.com/office/officeart/2005/8/layout/vProcess5"/>
    <dgm:cxn modelId="{A3E5F97E-90E6-4D6D-8C09-87BC12D329EB}" srcId="{F54BCE4E-9702-40E1-A55D-B6EC46EFD63B}" destId="{458EB809-8006-456E-87EF-6CD27378DAF2}" srcOrd="3" destOrd="0" parTransId="{52C1AAD1-2782-412A-8A1B-C14FBFDEAAB3}" sibTransId="{89948340-F7FF-4CBE-A760-BF40B5BC7EAD}"/>
    <dgm:cxn modelId="{E7BF1D7F-BFD5-44E3-9783-8FE95BDB2ED5}" type="presOf" srcId="{59E5B0B4-230C-4257-A564-D153AC0E194A}" destId="{F84EBBE9-52B8-4586-86C5-F273963AE9F7}" srcOrd="0" destOrd="0" presId="urn:microsoft.com/office/officeart/2005/8/layout/vProcess5"/>
    <dgm:cxn modelId="{0C38FFCE-E5F7-46E7-BBA3-3F1E629E84CB}" type="presOf" srcId="{34B2FDC7-B869-4F37-8D14-E87EB4C8349B}" destId="{1593FD6F-4473-4050-90B8-F618A806BC7F}" srcOrd="0" destOrd="0" presId="urn:microsoft.com/office/officeart/2005/8/layout/vProcess5"/>
    <dgm:cxn modelId="{3417F7D7-72F3-4A1E-99CF-9784D57CDF34}" type="presOf" srcId="{2CAF94E2-E5C4-4418-9AE7-B1B5F6D675EC}" destId="{EFA14858-B090-4820-B8CC-29A8996B773A}" srcOrd="0" destOrd="0" presId="urn:microsoft.com/office/officeart/2005/8/layout/vProcess5"/>
    <dgm:cxn modelId="{0F3818F1-FB89-47A6-9076-D89515B360B1}" srcId="{F54BCE4E-9702-40E1-A55D-B6EC46EFD63B}" destId="{466D25FB-4969-41E4-9A04-8BEEE8EAF671}" srcOrd="0" destOrd="0" parTransId="{650ACF55-E13B-4107-8769-EBEC8A145238}" sibTransId="{270D6B40-32B1-4909-83AC-A09D28B046E0}"/>
    <dgm:cxn modelId="{B9DF9743-51DD-4449-911A-43C6163796FF}" type="presParOf" srcId="{B25887AA-0E4D-4E52-B11A-150B9567F373}" destId="{2ADD57B3-672D-4209-90FC-368E82A75D1D}" srcOrd="0" destOrd="0" presId="urn:microsoft.com/office/officeart/2005/8/layout/vProcess5"/>
    <dgm:cxn modelId="{8932FCB7-9897-4866-8E2E-0FD66F83D4C2}" type="presParOf" srcId="{B25887AA-0E4D-4E52-B11A-150B9567F373}" destId="{18AFDF46-197C-4E9E-BC1B-E443E685F16A}" srcOrd="1" destOrd="0" presId="urn:microsoft.com/office/officeart/2005/8/layout/vProcess5"/>
    <dgm:cxn modelId="{0030E7F3-9D7A-4695-A1EB-B9B83A2692B0}" type="presParOf" srcId="{B25887AA-0E4D-4E52-B11A-150B9567F373}" destId="{8444D330-8452-4D8D-849E-08BBD171DE51}" srcOrd="2" destOrd="0" presId="urn:microsoft.com/office/officeart/2005/8/layout/vProcess5"/>
    <dgm:cxn modelId="{3ACF4CB6-828A-4044-80A9-7DE134D937EE}" type="presParOf" srcId="{B25887AA-0E4D-4E52-B11A-150B9567F373}" destId="{F84EBBE9-52B8-4586-86C5-F273963AE9F7}" srcOrd="3" destOrd="0" presId="urn:microsoft.com/office/officeart/2005/8/layout/vProcess5"/>
    <dgm:cxn modelId="{37E02CCE-64AF-40E2-855C-5C0FD12FC5FA}" type="presParOf" srcId="{B25887AA-0E4D-4E52-B11A-150B9567F373}" destId="{D71CBDA8-E967-47A5-A1BA-34A9E529AA21}" srcOrd="4" destOrd="0" presId="urn:microsoft.com/office/officeart/2005/8/layout/vProcess5"/>
    <dgm:cxn modelId="{32512EA7-597D-400A-9DB4-CEF84918B17E}" type="presParOf" srcId="{B25887AA-0E4D-4E52-B11A-150B9567F373}" destId="{ED7D5F1A-EB0A-4F25-A3E4-277EE865A830}" srcOrd="5" destOrd="0" presId="urn:microsoft.com/office/officeart/2005/8/layout/vProcess5"/>
    <dgm:cxn modelId="{E71FF926-6AED-4C14-B734-959FA54D1CDD}" type="presParOf" srcId="{B25887AA-0E4D-4E52-B11A-150B9567F373}" destId="{EFA14858-B090-4820-B8CC-29A8996B773A}" srcOrd="6" destOrd="0" presId="urn:microsoft.com/office/officeart/2005/8/layout/vProcess5"/>
    <dgm:cxn modelId="{CD79F605-ACDF-40E8-B71B-EC7266B96381}" type="presParOf" srcId="{B25887AA-0E4D-4E52-B11A-150B9567F373}" destId="{1593FD6F-4473-4050-90B8-F618A806BC7F}" srcOrd="7" destOrd="0" presId="urn:microsoft.com/office/officeart/2005/8/layout/vProcess5"/>
    <dgm:cxn modelId="{122756A2-8AD9-4EFD-A2F8-0DE71A5D7E5F}" type="presParOf" srcId="{B25887AA-0E4D-4E52-B11A-150B9567F373}" destId="{BB8CBA54-79C4-46FB-889F-BE1BF12514B8}" srcOrd="8" destOrd="0" presId="urn:microsoft.com/office/officeart/2005/8/layout/vProcess5"/>
    <dgm:cxn modelId="{9003E0EA-84C2-4266-B851-06B1BCF40593}" type="presParOf" srcId="{B25887AA-0E4D-4E52-B11A-150B9567F373}" destId="{D8A6355E-F4E0-47C2-BE04-0E68E7EEBE2D}" srcOrd="9" destOrd="0" presId="urn:microsoft.com/office/officeart/2005/8/layout/vProcess5"/>
    <dgm:cxn modelId="{431A1BC4-A8DF-41FC-A5C5-E29380DA4DAC}" type="presParOf" srcId="{B25887AA-0E4D-4E52-B11A-150B9567F373}" destId="{C6660DB2-BF2D-469B-933B-3D1A6347D0DD}" srcOrd="10" destOrd="0" presId="urn:microsoft.com/office/officeart/2005/8/layout/vProcess5"/>
    <dgm:cxn modelId="{850C5F6C-5988-409A-BA2B-45BC9C36677C}" type="presParOf" srcId="{B25887AA-0E4D-4E52-B11A-150B9567F373}" destId="{8BDB2325-33CD-4742-9EE6-CAC99D51046B}"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DF46-197C-4E9E-BC1B-E443E685F16A}">
      <dsp:nvSpPr>
        <dsp:cNvPr id="0" name=""/>
        <dsp:cNvSpPr/>
      </dsp:nvSpPr>
      <dsp:spPr>
        <a:xfrm>
          <a:off x="0" y="0"/>
          <a:ext cx="9152970" cy="1828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CXCL13 antibody was stained immunohistochemically on Ventana Benchmark Ultra device by taking 4 micron sections from paraffin blocks.</a:t>
          </a:r>
          <a:endParaRPr lang="tr-TR" sz="2400" kern="1200" dirty="0">
            <a:solidFill>
              <a:schemeClr val="tx1"/>
            </a:solidFill>
            <a:latin typeface="Times New Roman" panose="02020603050405020304" pitchFamily="18" charset="0"/>
            <a:cs typeface="Times New Roman" panose="02020603050405020304" pitchFamily="18" charset="0"/>
          </a:endParaRPr>
        </a:p>
      </dsp:txBody>
      <dsp:txXfrm>
        <a:off x="53543" y="53543"/>
        <a:ext cx="7025833" cy="1721014"/>
      </dsp:txXfrm>
    </dsp:sp>
    <dsp:sp modelId="{8444D330-8452-4D8D-849E-08BBD171DE51}">
      <dsp:nvSpPr>
        <dsp:cNvPr id="0" name=""/>
        <dsp:cNvSpPr/>
      </dsp:nvSpPr>
      <dsp:spPr>
        <a:xfrm>
          <a:off x="0" y="2163662"/>
          <a:ext cx="9152970" cy="1828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During microscopic examination, CXCL13 positive stained cells in 10 high magnification fields were counted</a:t>
          </a:r>
          <a:endParaRPr lang="tr-TR" sz="2400" kern="1200" dirty="0">
            <a:solidFill>
              <a:schemeClr val="tx1"/>
            </a:solidFill>
            <a:latin typeface="Times New Roman" panose="02020603050405020304" pitchFamily="18" charset="0"/>
            <a:cs typeface="Times New Roman" panose="02020603050405020304" pitchFamily="18" charset="0"/>
          </a:endParaRPr>
        </a:p>
      </dsp:txBody>
      <dsp:txXfrm>
        <a:off x="53543" y="2217205"/>
        <a:ext cx="7091058" cy="1721014"/>
      </dsp:txXfrm>
    </dsp:sp>
    <dsp:sp modelId="{F84EBBE9-52B8-4586-86C5-F273963AE9F7}">
      <dsp:nvSpPr>
        <dsp:cNvPr id="0" name=""/>
        <dsp:cNvSpPr/>
      </dsp:nvSpPr>
      <dsp:spPr>
        <a:xfrm>
          <a:off x="0" y="4287893"/>
          <a:ext cx="9152970" cy="1828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dirty="0">
              <a:solidFill>
                <a:schemeClr val="tx1"/>
              </a:solidFill>
              <a:latin typeface="Times New Roman" panose="02020603050405020304" pitchFamily="18" charset="0"/>
              <a:cs typeface="Times New Roman" panose="02020603050405020304" pitchFamily="18" charset="0"/>
            </a:rPr>
            <a:t>Cells </a:t>
          </a:r>
          <a:r>
            <a:rPr lang="tr-TR" sz="2400" kern="1200" dirty="0" err="1">
              <a:solidFill>
                <a:schemeClr val="tx1"/>
              </a:solidFill>
              <a:latin typeface="Times New Roman" panose="02020603050405020304" pitchFamily="18" charset="0"/>
              <a:cs typeface="Times New Roman" panose="02020603050405020304" pitchFamily="18" charset="0"/>
            </a:rPr>
            <a:t>stained</a:t>
          </a:r>
          <a:r>
            <a:rPr lang="tr-TR" sz="2400" kern="1200" dirty="0">
              <a:solidFill>
                <a:schemeClr val="tx1"/>
              </a:solidFill>
              <a:latin typeface="Times New Roman" panose="02020603050405020304" pitchFamily="18" charset="0"/>
              <a:cs typeface="Times New Roman" panose="02020603050405020304" pitchFamily="18" charset="0"/>
            </a:rPr>
            <a:t> </a:t>
          </a:r>
          <a:r>
            <a:rPr lang="tr-TR" sz="2400" kern="1200" dirty="0" err="1">
              <a:solidFill>
                <a:schemeClr val="tx1"/>
              </a:solidFill>
              <a:latin typeface="Times New Roman" panose="02020603050405020304" pitchFamily="18" charset="0"/>
              <a:cs typeface="Times New Roman" panose="02020603050405020304" pitchFamily="18" charset="0"/>
            </a:rPr>
            <a:t>with</a:t>
          </a:r>
          <a:r>
            <a:rPr lang="tr-TR" sz="2400" kern="1200" dirty="0">
              <a:solidFill>
                <a:schemeClr val="tx1"/>
              </a:solidFill>
              <a:latin typeface="Times New Roman" panose="02020603050405020304" pitchFamily="18" charset="0"/>
              <a:cs typeface="Times New Roman" panose="02020603050405020304" pitchFamily="18" charset="0"/>
            </a:rPr>
            <a:t> CXCL13 </a:t>
          </a:r>
          <a:r>
            <a:rPr lang="tr-TR" sz="2400" kern="1200" dirty="0" err="1">
              <a:solidFill>
                <a:schemeClr val="tx1"/>
              </a:solidFill>
              <a:latin typeface="Times New Roman" panose="02020603050405020304" pitchFamily="18" charset="0"/>
              <a:cs typeface="Times New Roman" panose="02020603050405020304" pitchFamily="18" charset="0"/>
            </a:rPr>
            <a:t>were</a:t>
          </a:r>
          <a:r>
            <a:rPr lang="tr-TR" sz="2400" kern="1200" dirty="0">
              <a:solidFill>
                <a:schemeClr val="tx1"/>
              </a:solidFill>
              <a:latin typeface="Times New Roman" panose="02020603050405020304" pitchFamily="18" charset="0"/>
              <a:cs typeface="Times New Roman" panose="02020603050405020304" pitchFamily="18" charset="0"/>
            </a:rPr>
            <a:t> </a:t>
          </a:r>
          <a:r>
            <a:rPr lang="en-US" sz="2400" kern="1200" dirty="0">
              <a:solidFill>
                <a:schemeClr val="tx1"/>
              </a:solidFill>
              <a:latin typeface="Times New Roman" panose="02020603050405020304" pitchFamily="18" charset="0"/>
              <a:cs typeface="Times New Roman" panose="02020603050405020304" pitchFamily="18" charset="0"/>
            </a:rPr>
            <a:t>evaluated using a semi-quantitative H score: 3 × strongly stained + 2 × moderately stained + weakly stained. The cut-off value was set as 40 for values between 0-300</a:t>
          </a:r>
          <a:endParaRPr lang="tr-TR" sz="2400" kern="1200" dirty="0">
            <a:solidFill>
              <a:schemeClr val="tx1"/>
            </a:solidFill>
            <a:latin typeface="Times New Roman" panose="02020603050405020304" pitchFamily="18" charset="0"/>
            <a:cs typeface="Times New Roman" panose="02020603050405020304" pitchFamily="18" charset="0"/>
          </a:endParaRPr>
        </a:p>
      </dsp:txBody>
      <dsp:txXfrm>
        <a:off x="53543" y="4341436"/>
        <a:ext cx="7102499" cy="1721014"/>
      </dsp:txXfrm>
    </dsp:sp>
    <dsp:sp modelId="{D71CBDA8-E967-47A5-A1BA-34A9E529AA21}">
      <dsp:nvSpPr>
        <dsp:cNvPr id="0" name=""/>
        <dsp:cNvSpPr/>
      </dsp:nvSpPr>
      <dsp:spPr>
        <a:xfrm>
          <a:off x="0" y="6443403"/>
          <a:ext cx="9152970" cy="18281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latin typeface="Times New Roman" panose="02020603050405020304" pitchFamily="18" charset="0"/>
              <a:cs typeface="Times New Roman" panose="02020603050405020304" pitchFamily="18" charset="0"/>
            </a:rPr>
            <a:t>The low and high stained groups were compared with pathological tumor stage, WHO ISUP nuclear grade, tumor diameter, lymph node metastasis, distant metastasis , smoking and hypertension.</a:t>
          </a:r>
          <a:endParaRPr lang="tr-TR" sz="2400" kern="1200" dirty="0">
            <a:solidFill>
              <a:schemeClr val="tx1"/>
            </a:solidFill>
            <a:latin typeface="Times New Roman" panose="02020603050405020304" pitchFamily="18" charset="0"/>
            <a:cs typeface="Times New Roman" panose="02020603050405020304" pitchFamily="18" charset="0"/>
          </a:endParaRPr>
        </a:p>
      </dsp:txBody>
      <dsp:txXfrm>
        <a:off x="53543" y="6496946"/>
        <a:ext cx="7091058" cy="1721014"/>
      </dsp:txXfrm>
    </dsp:sp>
    <dsp:sp modelId="{ED7D5F1A-EB0A-4F25-A3E4-277EE865A830}">
      <dsp:nvSpPr>
        <dsp:cNvPr id="0" name=""/>
        <dsp:cNvSpPr/>
      </dsp:nvSpPr>
      <dsp:spPr>
        <a:xfrm>
          <a:off x="7733183" y="1334007"/>
          <a:ext cx="1188265" cy="11882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8000543" y="1334007"/>
        <a:ext cx="653545" cy="894169"/>
      </dsp:txXfrm>
    </dsp:sp>
    <dsp:sp modelId="{EFA14858-B090-4820-B8CC-29A8996B773A}">
      <dsp:nvSpPr>
        <dsp:cNvPr id="0" name=""/>
        <dsp:cNvSpPr/>
      </dsp:nvSpPr>
      <dsp:spPr>
        <a:xfrm>
          <a:off x="7739041" y="3397634"/>
          <a:ext cx="1188265" cy="11882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8006401" y="3397634"/>
        <a:ext cx="653545" cy="894169"/>
      </dsp:txXfrm>
    </dsp:sp>
    <dsp:sp modelId="{1593FD6F-4473-4050-90B8-F618A806BC7F}">
      <dsp:nvSpPr>
        <dsp:cNvPr id="0" name=""/>
        <dsp:cNvSpPr/>
      </dsp:nvSpPr>
      <dsp:spPr>
        <a:xfrm>
          <a:off x="7617316" y="5662077"/>
          <a:ext cx="1188265" cy="11882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tr-TR" sz="3600" kern="1200"/>
        </a:p>
      </dsp:txBody>
      <dsp:txXfrm>
        <a:off x="7884676" y="5662077"/>
        <a:ext cx="653545" cy="8941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2950" y="681275"/>
            <a:ext cx="4571150" cy="34063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9277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625" y="4314725"/>
            <a:ext cx="5485100" cy="40876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2103438" y="681038"/>
            <a:ext cx="2649537" cy="34067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630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49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49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49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49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49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49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49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49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7282278" y="12286256"/>
            <a:ext cx="27650597" cy="566984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rot="5400000">
            <a:off x="-4117910" y="6674443"/>
            <a:ext cx="27650597" cy="16893471"/>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890364" y="10066973"/>
            <a:ext cx="21422430" cy="6945154"/>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3780721" y="18362295"/>
            <a:ext cx="17641713" cy="8281035"/>
          </a:xfrm>
          <a:prstGeom prst="rect">
            <a:avLst/>
          </a:prstGeom>
          <a:noFill/>
          <a:ln>
            <a:noFill/>
          </a:ln>
        </p:spPr>
        <p:txBody>
          <a:bodyPr spcFirstLastPara="1" wrap="square" lIns="91425" tIns="91425" rIns="91425" bIns="91425" anchor="t" anchorCtr="0"/>
          <a:lstStyle>
            <a:lvl1pPr marR="0" lvl="0" algn="ctr" rtl="0">
              <a:spcBef>
                <a:spcPts val="2240"/>
              </a:spcBef>
              <a:spcAft>
                <a:spcPts val="0"/>
              </a:spcAft>
              <a:buClr>
                <a:schemeClr val="dk1"/>
              </a:buClr>
              <a:buSzPts val="11200"/>
              <a:buFont typeface="Arial"/>
              <a:buNone/>
              <a:defRPr sz="11200" b="0" i="0" u="none" strike="noStrike" cap="none">
                <a:solidFill>
                  <a:schemeClr val="dk1"/>
                </a:solidFill>
                <a:latin typeface="Arial"/>
                <a:ea typeface="Arial"/>
                <a:cs typeface="Arial"/>
                <a:sym typeface="Arial"/>
              </a:defRPr>
            </a:lvl1pPr>
            <a:lvl2pPr marR="0" lvl="1" algn="ctr" rtl="0">
              <a:spcBef>
                <a:spcPts val="1920"/>
              </a:spcBef>
              <a:spcAft>
                <a:spcPts val="0"/>
              </a:spcAft>
              <a:buClr>
                <a:schemeClr val="dk1"/>
              </a:buClr>
              <a:buSzPts val="9600"/>
              <a:buFont typeface="Arial"/>
              <a:buNone/>
              <a:defRPr sz="9600" b="0" i="0" u="none" strike="noStrike" cap="none">
                <a:solidFill>
                  <a:schemeClr val="dk1"/>
                </a:solidFill>
                <a:latin typeface="Arial"/>
                <a:ea typeface="Arial"/>
                <a:cs typeface="Arial"/>
                <a:sym typeface="Arial"/>
              </a:defRPr>
            </a:lvl2pPr>
            <a:lvl3pPr marR="0" lvl="2" algn="ctr" rtl="0">
              <a:spcBef>
                <a:spcPts val="1700"/>
              </a:spcBef>
              <a:spcAft>
                <a:spcPts val="0"/>
              </a:spcAft>
              <a:buClr>
                <a:schemeClr val="dk1"/>
              </a:buClr>
              <a:buSzPts val="8500"/>
              <a:buFont typeface="Arial"/>
              <a:buNone/>
              <a:defRPr sz="8500" b="0" i="0" u="none" strike="noStrike" cap="none">
                <a:solidFill>
                  <a:schemeClr val="dk1"/>
                </a:solidFill>
                <a:latin typeface="Arial"/>
                <a:ea typeface="Arial"/>
                <a:cs typeface="Arial"/>
                <a:sym typeface="Arial"/>
              </a:defRPr>
            </a:lvl3pPr>
            <a:lvl4pPr marR="0" lvl="3"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4pPr>
            <a:lvl5pPr marR="0" lvl="4"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5pPr>
            <a:lvl6pPr marR="0" lvl="5"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6pPr>
            <a:lvl7pPr marR="0" lvl="6"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7pPr>
            <a:lvl8pPr marR="0" lvl="7"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8pPr>
            <a:lvl9pPr marR="0" lvl="8" algn="ctr" rtl="0">
              <a:spcBef>
                <a:spcPts val="1420"/>
              </a:spcBef>
              <a:spcAft>
                <a:spcPts val="0"/>
              </a:spcAft>
              <a:buClr>
                <a:schemeClr val="dk1"/>
              </a:buClr>
              <a:buSzPts val="7100"/>
              <a:buFont typeface="Arial"/>
              <a:buNone/>
              <a:defRPr sz="71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a:off x="1260614" y="7559384"/>
            <a:ext cx="22681924" cy="21387610"/>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990377" y="20822605"/>
            <a:ext cx="21423665" cy="6436517"/>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3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body" idx="1"/>
          </p:nvPr>
        </p:nvSpPr>
        <p:spPr>
          <a:xfrm>
            <a:off x="1990377" y="13734573"/>
            <a:ext cx="21423665" cy="7088030"/>
          </a:xfrm>
          <a:prstGeom prst="rect">
            <a:avLst/>
          </a:prstGeom>
          <a:noFill/>
          <a:ln>
            <a:noFill/>
          </a:ln>
        </p:spPr>
        <p:txBody>
          <a:bodyPr spcFirstLastPara="1" wrap="square" lIns="91425" tIns="91425" rIns="91425" bIns="91425" anchor="b" anchorCtr="0"/>
          <a:lstStyle>
            <a:lvl1pPr marL="457200" marR="0" lvl="0" indent="-228600"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L="914400" marR="0" lvl="1"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260654" y="1297306"/>
            <a:ext cx="22681847" cy="540067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1260654" y="7253763"/>
            <a:ext cx="11134724" cy="3023235"/>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2pPr>
            <a:lvl3pPr marL="1371600" marR="0" lvl="2"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1260654" y="10276999"/>
            <a:ext cx="11134724" cy="18669477"/>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12802837" y="7253763"/>
            <a:ext cx="11139665" cy="3023235"/>
          </a:xfrm>
          <a:prstGeom prst="rect">
            <a:avLst/>
          </a:prstGeom>
          <a:noFill/>
          <a:ln>
            <a:noFill/>
          </a:ln>
        </p:spPr>
        <p:txBody>
          <a:bodyPr spcFirstLastPara="1" wrap="square" lIns="91425" tIns="91425" rIns="91425" bIns="91425" anchor="b" anchorCtr="0"/>
          <a:lstStyle>
            <a:lvl1pPr marL="457200" marR="0" lvl="0" indent="-228600" algn="l" rtl="0">
              <a:spcBef>
                <a:spcPts val="44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marL="914400" marR="0" lvl="1" indent="-228600" algn="l" rtl="0">
              <a:spcBef>
                <a:spcPts val="380"/>
              </a:spcBef>
              <a:spcAft>
                <a:spcPts val="0"/>
              </a:spcAft>
              <a:buClr>
                <a:schemeClr val="dk1"/>
              </a:buClr>
              <a:buSzPts val="1900"/>
              <a:buFont typeface="Arial"/>
              <a:buNone/>
              <a:defRPr sz="1900" b="1" i="0" u="none" strike="noStrike" cap="none">
                <a:solidFill>
                  <a:schemeClr val="dk1"/>
                </a:solidFill>
                <a:latin typeface="Arial"/>
                <a:ea typeface="Arial"/>
                <a:cs typeface="Arial"/>
                <a:sym typeface="Arial"/>
              </a:defRPr>
            </a:lvl2pPr>
            <a:lvl3pPr marL="1371600" marR="0" lvl="2"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12802837" y="10276999"/>
            <a:ext cx="11139665" cy="18669477"/>
          </a:xfrm>
          <a:prstGeom prst="rect">
            <a:avLst/>
          </a:prstGeom>
          <a:noFill/>
          <a:ln>
            <a:noFill/>
          </a:ln>
        </p:spPr>
        <p:txBody>
          <a:bodyPr spcFirstLastPara="1" wrap="square" lIns="91425" tIns="91425" rIns="91425" bIns="91425" anchor="t" anchorCtr="0"/>
          <a:lstStyle>
            <a:lvl1pPr marL="457200" marR="0" lvl="0"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51" name="Shape 51"/>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260652" y="1290161"/>
            <a:ext cx="8291159" cy="54906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9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9854320" y="1290163"/>
            <a:ext cx="14088179" cy="27656313"/>
          </a:xfrm>
          <a:prstGeom prst="rect">
            <a:avLst/>
          </a:prstGeom>
          <a:noFill/>
          <a:ln>
            <a:noFill/>
          </a:ln>
        </p:spPr>
        <p:txBody>
          <a:bodyPr spcFirstLastPara="1" wrap="square" lIns="91425" tIns="91425" rIns="91425" bIns="91425" anchor="t" anchorCtr="0"/>
          <a:lstStyle>
            <a:lvl1pPr marL="457200" marR="0" lvl="0" indent="-393700" algn="l" rtl="0">
              <a:spcBef>
                <a:spcPts val="52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3pPr>
            <a:lvl4pPr marL="1828800" marR="0" lvl="3"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spcBef>
                <a:spcPts val="38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1260652" y="6780847"/>
            <a:ext cx="8291159" cy="22165627"/>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940125" y="22682834"/>
            <a:ext cx="15121644" cy="267747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9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63" name="Shape 63"/>
          <p:cNvSpPr>
            <a:spLocks noGrp="1"/>
          </p:cNvSpPr>
          <p:nvPr>
            <p:ph type="pic" idx="2"/>
          </p:nvPr>
        </p:nvSpPr>
        <p:spPr>
          <a:xfrm>
            <a:off x="4940125" y="2896077"/>
            <a:ext cx="15121644" cy="19442430"/>
          </a:xfrm>
          <a:prstGeom prst="rect">
            <a:avLst/>
          </a:prstGeom>
          <a:noFill/>
          <a:ln>
            <a:noFill/>
          </a:ln>
        </p:spPr>
        <p:txBody>
          <a:bodyPr spcFirstLastPara="1" wrap="square" lIns="91425" tIns="91425" rIns="91425" bIns="91425" anchor="t" anchorCtr="0"/>
          <a:lstStyle>
            <a:lvl1pPr marR="0" lvl="0" algn="l" rtl="0">
              <a:spcBef>
                <a:spcPts val="52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marR="0" lvl="1" algn="l" rtl="0">
              <a:spcBef>
                <a:spcPts val="44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2pPr>
            <a:lvl3pPr marR="0" lvl="2" algn="l" rtl="0">
              <a:spcBef>
                <a:spcPts val="440"/>
              </a:spcBef>
              <a:spcAft>
                <a:spcPts val="0"/>
              </a:spcAft>
              <a:buClr>
                <a:schemeClr val="dk1"/>
              </a:buClr>
              <a:buSzPts val="2200"/>
              <a:buFont typeface="Arial"/>
              <a:buNone/>
              <a:defRPr sz="2200" b="0" i="0" u="none" strike="noStrike" cap="none">
                <a:solidFill>
                  <a:schemeClr val="dk1"/>
                </a:solidFill>
                <a:latin typeface="Arial"/>
                <a:ea typeface="Arial"/>
                <a:cs typeface="Arial"/>
                <a:sym typeface="Arial"/>
              </a:defRPr>
            </a:lvl3pPr>
            <a:lvl4pPr marR="0" lvl="3"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4pPr>
            <a:lvl5pPr marR="0" lvl="4"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5pPr>
            <a:lvl6pPr marR="0" lvl="5"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6pPr>
            <a:lvl7pPr marR="0" lvl="6"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7pPr>
            <a:lvl8pPr marR="0" lvl="7"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8pPr>
            <a:lvl9pPr marR="0" lvl="8" algn="l" rtl="0">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1"/>
          </p:nvPr>
        </p:nvSpPr>
        <p:spPr>
          <a:xfrm>
            <a:off x="4940125" y="25360313"/>
            <a:ext cx="15121644" cy="3803332"/>
          </a:xfrm>
          <a:prstGeom prst="rect">
            <a:avLst/>
          </a:prstGeom>
          <a:noFill/>
          <a:ln>
            <a:noFill/>
          </a:ln>
        </p:spPr>
        <p:txBody>
          <a:bodyPr spcFirstLastPara="1" wrap="square" lIns="91425" tIns="91425" rIns="91425" bIns="91425" anchor="t" anchorCtr="0"/>
          <a:lstStyle>
            <a:lvl1pPr marL="457200" marR="0" lvl="0"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6pPr>
            <a:lvl7pPr marL="3200400" marR="0" lvl="6"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7pPr>
            <a:lvl8pPr marL="3657600" marR="0" lvl="7"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8pPr>
            <a:lvl9pPr marL="4114800" marR="0" lvl="8" indent="-228600" algn="l" rtl="0">
              <a:spcBef>
                <a:spcPts val="16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body" idx="1"/>
          </p:nvPr>
        </p:nvSpPr>
        <p:spPr>
          <a:xfrm rot="5400000">
            <a:off x="1907771" y="6912227"/>
            <a:ext cx="21387610" cy="22681924"/>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a:solidFill>
                  <a:schemeClr val="dk1"/>
                </a:solidFill>
                <a:latin typeface="Arial"/>
                <a:ea typeface="Arial"/>
                <a:cs typeface="Arial"/>
                <a:sym typeface="Arial"/>
              </a:defRPr>
            </a:lvl1pPr>
            <a:lvl2pPr marL="0" marR="0" lvl="1" indent="0" algn="r" rtl="0">
              <a:spcBef>
                <a:spcPts val="0"/>
              </a:spcBef>
              <a:spcAft>
                <a:spcPts val="0"/>
              </a:spcAft>
              <a:buNone/>
              <a:defRPr sz="4900">
                <a:solidFill>
                  <a:schemeClr val="dk1"/>
                </a:solidFill>
                <a:latin typeface="Arial"/>
                <a:ea typeface="Arial"/>
                <a:cs typeface="Arial"/>
                <a:sym typeface="Arial"/>
              </a:defRPr>
            </a:lvl2pPr>
            <a:lvl3pPr marL="0" marR="0" lvl="2" indent="0" algn="r" rtl="0">
              <a:spcBef>
                <a:spcPts val="0"/>
              </a:spcBef>
              <a:spcAft>
                <a:spcPts val="0"/>
              </a:spcAft>
              <a:buNone/>
              <a:defRPr sz="4900">
                <a:solidFill>
                  <a:schemeClr val="dk1"/>
                </a:solidFill>
                <a:latin typeface="Arial"/>
                <a:ea typeface="Arial"/>
                <a:cs typeface="Arial"/>
                <a:sym typeface="Arial"/>
              </a:defRPr>
            </a:lvl3pPr>
            <a:lvl4pPr marL="0" marR="0" lvl="3" indent="0" algn="r" rtl="0">
              <a:spcBef>
                <a:spcPts val="0"/>
              </a:spcBef>
              <a:spcAft>
                <a:spcPts val="0"/>
              </a:spcAft>
              <a:buNone/>
              <a:defRPr sz="4900">
                <a:solidFill>
                  <a:schemeClr val="dk1"/>
                </a:solidFill>
                <a:latin typeface="Arial"/>
                <a:ea typeface="Arial"/>
                <a:cs typeface="Arial"/>
                <a:sym typeface="Arial"/>
              </a:defRPr>
            </a:lvl4pPr>
            <a:lvl5pPr marL="0" marR="0" lvl="4" indent="0" algn="r" rtl="0">
              <a:spcBef>
                <a:spcPts val="0"/>
              </a:spcBef>
              <a:spcAft>
                <a:spcPts val="0"/>
              </a:spcAft>
              <a:buNone/>
              <a:defRPr sz="4900">
                <a:solidFill>
                  <a:schemeClr val="dk1"/>
                </a:solidFill>
                <a:latin typeface="Arial"/>
                <a:ea typeface="Arial"/>
                <a:cs typeface="Arial"/>
                <a:sym typeface="Arial"/>
              </a:defRPr>
            </a:lvl5pPr>
            <a:lvl6pPr marL="0" marR="0" lvl="5" indent="0" algn="r" rtl="0">
              <a:spcBef>
                <a:spcPts val="0"/>
              </a:spcBef>
              <a:spcAft>
                <a:spcPts val="0"/>
              </a:spcAft>
              <a:buNone/>
              <a:defRPr sz="4900">
                <a:solidFill>
                  <a:schemeClr val="dk1"/>
                </a:solidFill>
                <a:latin typeface="Arial"/>
                <a:ea typeface="Arial"/>
                <a:cs typeface="Arial"/>
                <a:sym typeface="Arial"/>
              </a:defRPr>
            </a:lvl6pPr>
            <a:lvl7pPr marL="0" marR="0" lvl="6" indent="0" algn="r" rtl="0">
              <a:spcBef>
                <a:spcPts val="0"/>
              </a:spcBef>
              <a:spcAft>
                <a:spcPts val="0"/>
              </a:spcAft>
              <a:buNone/>
              <a:defRPr sz="4900">
                <a:solidFill>
                  <a:schemeClr val="dk1"/>
                </a:solidFill>
                <a:latin typeface="Arial"/>
                <a:ea typeface="Arial"/>
                <a:cs typeface="Arial"/>
                <a:sym typeface="Arial"/>
              </a:defRPr>
            </a:lvl7pPr>
            <a:lvl8pPr marL="0" marR="0" lvl="7" indent="0" algn="r" rtl="0">
              <a:spcBef>
                <a:spcPts val="0"/>
              </a:spcBef>
              <a:spcAft>
                <a:spcPts val="0"/>
              </a:spcAft>
              <a:buNone/>
              <a:defRPr sz="4900">
                <a:solidFill>
                  <a:schemeClr val="dk1"/>
                </a:solidFill>
                <a:latin typeface="Arial"/>
                <a:ea typeface="Arial"/>
                <a:cs typeface="Arial"/>
                <a:sym typeface="Arial"/>
              </a:defRPr>
            </a:lvl8pPr>
            <a:lvl9pPr marL="0" marR="0" lvl="8" indent="0" algn="r" rtl="0">
              <a:spcBef>
                <a:spcPts val="0"/>
              </a:spcBef>
              <a:spcAft>
                <a:spcPts val="0"/>
              </a:spcAft>
              <a:buNone/>
              <a:defRPr sz="49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49000"/>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60614" y="1295225"/>
            <a:ext cx="22681924" cy="540106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56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56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56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56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56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56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56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56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5600" b="0" i="0" u="none" strike="noStrike" cap="none">
                <a:solidFill>
                  <a:schemeClr val="dk2"/>
                </a:solidFill>
                <a:latin typeface="Arial"/>
                <a:ea typeface="Arial"/>
                <a:cs typeface="Arial"/>
                <a:sym typeface="Arial"/>
              </a:defRPr>
            </a:lvl9pPr>
          </a:lstStyle>
          <a:p>
            <a:endParaRPr/>
          </a:p>
        </p:txBody>
      </p:sp>
      <p:sp>
        <p:nvSpPr>
          <p:cNvPr id="7" name="Shape 7"/>
          <p:cNvSpPr txBox="1">
            <a:spLocks noGrp="1"/>
          </p:cNvSpPr>
          <p:nvPr>
            <p:ph type="body" idx="1"/>
          </p:nvPr>
        </p:nvSpPr>
        <p:spPr>
          <a:xfrm>
            <a:off x="1260614" y="7559384"/>
            <a:ext cx="22681924" cy="21387610"/>
          </a:xfrm>
          <a:prstGeom prst="rect">
            <a:avLst/>
          </a:prstGeom>
          <a:noFill/>
          <a:ln>
            <a:noFill/>
          </a:ln>
        </p:spPr>
        <p:txBody>
          <a:bodyPr spcFirstLastPara="1" wrap="square" lIns="91425" tIns="91425" rIns="91425" bIns="91425" anchor="t" anchorCtr="0"/>
          <a:lstStyle>
            <a:lvl1pPr marL="457200" marR="0" lvl="0" indent="-939800" algn="l" rtl="0">
              <a:spcBef>
                <a:spcPts val="2240"/>
              </a:spcBef>
              <a:spcAft>
                <a:spcPts val="0"/>
              </a:spcAft>
              <a:buClr>
                <a:schemeClr val="dk1"/>
              </a:buClr>
              <a:buSzPts val="11200"/>
              <a:buFont typeface="Arial"/>
              <a:buChar char="•"/>
              <a:defRPr sz="11200" b="0" i="0" u="none" strike="noStrike" cap="none">
                <a:solidFill>
                  <a:schemeClr val="dk1"/>
                </a:solidFill>
                <a:latin typeface="Arial"/>
                <a:ea typeface="Arial"/>
                <a:cs typeface="Arial"/>
                <a:sym typeface="Arial"/>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68350" algn="l" rtl="0">
              <a:spcBef>
                <a:spcPts val="1700"/>
              </a:spcBef>
              <a:spcAft>
                <a:spcPts val="0"/>
              </a:spcAft>
              <a:buClr>
                <a:schemeClr val="dk1"/>
              </a:buClr>
              <a:buSzPts val="8500"/>
              <a:buFont typeface="Arial"/>
              <a:buChar char="•"/>
              <a:defRPr sz="8500" b="0" i="0" u="none" strike="noStrike" cap="none">
                <a:solidFill>
                  <a:schemeClr val="dk1"/>
                </a:solidFill>
                <a:latin typeface="Arial"/>
                <a:ea typeface="Arial"/>
                <a:cs typeface="Arial"/>
                <a:sym typeface="Arial"/>
              </a:defRPr>
            </a:lvl3pPr>
            <a:lvl4pPr marL="1828800" marR="0" lvl="3"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4pPr>
            <a:lvl5pPr marL="2286000" marR="0" lvl="4"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5pPr>
            <a:lvl6pPr marL="2743200" marR="0" lvl="5"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6pPr>
            <a:lvl7pPr marL="3200400" marR="0" lvl="6"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7pPr>
            <a:lvl8pPr marL="3657600" marR="0" lvl="7"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8pPr>
            <a:lvl9pPr marL="4114800" marR="0" lvl="8" indent="-679450" algn="l" rtl="0">
              <a:spcBef>
                <a:spcPts val="1420"/>
              </a:spcBef>
              <a:spcAft>
                <a:spcPts val="0"/>
              </a:spcAft>
              <a:buClr>
                <a:schemeClr val="dk1"/>
              </a:buClr>
              <a:buSzPts val="7100"/>
              <a:buFont typeface="Arial"/>
              <a:buChar char="»"/>
              <a:defRPr sz="71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dt" idx="10"/>
          </p:nvPr>
        </p:nvSpPr>
        <p:spPr>
          <a:xfrm>
            <a:off x="1260614" y="29509119"/>
            <a:ext cx="5879521" cy="225083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8611153" y="29509119"/>
            <a:ext cx="7980846" cy="2250834"/>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18063017" y="29509119"/>
            <a:ext cx="5879521" cy="2250834"/>
          </a:xfrm>
          <a:prstGeom prst="rect">
            <a:avLst/>
          </a:prstGeom>
          <a:noFill/>
          <a:ln>
            <a:noFill/>
          </a:ln>
        </p:spPr>
        <p:txBody>
          <a:bodyPr spcFirstLastPara="1" wrap="square" lIns="320975" tIns="160475" rIns="320975" bIns="160475" anchor="t" anchorCtr="0">
            <a:noAutofit/>
          </a:bodyPr>
          <a:lstStyle>
            <a:lvl1pPr marL="0" marR="0" lvl="0" indent="0" algn="r" rtl="0">
              <a:spcBef>
                <a:spcPts val="0"/>
              </a:spcBef>
              <a:spcAft>
                <a:spcPts val="0"/>
              </a:spcAft>
              <a:buNone/>
              <a:defRPr sz="49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49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49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49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49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49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49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49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49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g"/><Relationship Id="rId7" Type="http://schemas.openxmlformats.org/officeDocument/2006/relationships/diagramLayout" Target="../diagrams/layou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886254" y="1037969"/>
            <a:ext cx="23430642" cy="3445104"/>
          </a:xfrm>
          <a:prstGeom prst="rect">
            <a:avLst/>
          </a:prstGeom>
          <a:solidFill>
            <a:schemeClr val="bg1"/>
          </a:solidFill>
          <a:ln w="38100">
            <a:solidFill>
              <a:srgbClr val="C00000"/>
            </a:solidFill>
          </a:ln>
          <a:effectLst>
            <a:glow rad="139700">
              <a:srgbClr val="C00000">
                <a:alpha val="40000"/>
              </a:srgbClr>
            </a:glow>
          </a:effectLst>
        </p:spPr>
        <p:txBody>
          <a:bodyPr spcFirstLastPara="1" wrap="square" lIns="140425" tIns="70200" rIns="140425" bIns="70200" anchor="ctr" anchorCtr="0">
            <a:noAutofit/>
          </a:bodyPr>
          <a:lstStyle/>
          <a:p>
            <a:endParaRPr lang="tr-TR" sz="4800" b="1" dirty="0">
              <a:solidFill>
                <a:schemeClr val="tx1"/>
              </a:solidFill>
              <a:latin typeface="Times New Roman" panose="02020603050405020304" pitchFamily="18" charset="0"/>
              <a:cs typeface="Times New Roman" panose="02020603050405020304" pitchFamily="18" charset="0"/>
            </a:endParaRPr>
          </a:p>
          <a:p>
            <a:endParaRPr lang="tr-TR" sz="4800" b="1" dirty="0">
              <a:solidFill>
                <a:schemeClr val="tx1"/>
              </a:solidFill>
              <a:latin typeface="Times New Roman" panose="02020603050405020304" pitchFamily="18" charset="0"/>
              <a:cs typeface="Times New Roman" panose="02020603050405020304" pitchFamily="18" charset="0"/>
            </a:endParaRPr>
          </a:p>
          <a:p>
            <a:endParaRPr lang="tr-TR" sz="4800" b="1" dirty="0">
              <a:solidFill>
                <a:schemeClr val="tx1"/>
              </a:solidFill>
              <a:latin typeface="Times New Roman" panose="02020603050405020304" pitchFamily="18" charset="0"/>
              <a:cs typeface="Times New Roman" panose="02020603050405020304" pitchFamily="18" charset="0"/>
            </a:endParaRPr>
          </a:p>
          <a:p>
            <a:r>
              <a:rPr lang="en-US" sz="4800" b="1" dirty="0">
                <a:solidFill>
                  <a:schemeClr val="tx1"/>
                </a:solidFill>
                <a:latin typeface="Times New Roman" panose="02020603050405020304" pitchFamily="18" charset="0"/>
                <a:cs typeface="Times New Roman" panose="02020603050405020304" pitchFamily="18" charset="0"/>
              </a:rPr>
              <a:t>CAN CXCL13 BE A PROGNOSTIC MARKER IN CLEAR CELL RENAL CELL CARCINOMA?</a:t>
            </a:r>
            <a:endParaRPr lang="tr-TR" sz="4800" b="1" dirty="0">
              <a:solidFill>
                <a:schemeClr val="tx1"/>
              </a:solidFill>
              <a:latin typeface="Times New Roman" panose="02020603050405020304" pitchFamily="18" charset="0"/>
              <a:cs typeface="Times New Roman" panose="02020603050405020304" pitchFamily="18" charset="0"/>
            </a:endParaRPr>
          </a:p>
          <a:p>
            <a:r>
              <a:rPr lang="tr-T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Esma Sayar</a:t>
            </a:r>
            <a:r>
              <a:rPr lang="tr-TR" sz="36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t>
            </a:r>
            <a:r>
              <a:rPr lang="tr-TR"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Ganime Çoban</a:t>
            </a:r>
            <a:r>
              <a:rPr lang="tr-TR" sz="36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p>
          <a:p>
            <a:pPr algn="just">
              <a:lnSpc>
                <a:spcPct val="150000"/>
              </a:lnSpc>
              <a:spcAft>
                <a:spcPts val="1000"/>
              </a:spcAft>
            </a:pPr>
            <a:r>
              <a:rPr lang="tr-TR" sz="28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tr-TR"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Bezmialem</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Vakıf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Faculty</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Medicine</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Istanbul</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Turkey</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tr-TR" sz="2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Bezmialem</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Vakıf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Faculty</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Medicine</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Department</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Pathology</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Istanbul</a:t>
            </a:r>
            <a:r>
              <a:rPr lang="tr-TR"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err="1">
                <a:effectLst/>
                <a:latin typeface="Times New Roman" panose="02020603050405020304" pitchFamily="18" charset="0"/>
                <a:ea typeface="Times New Roman" panose="02020603050405020304" pitchFamily="18" charset="0"/>
                <a:cs typeface="Times New Roman" panose="02020603050405020304" pitchFamily="18" charset="0"/>
              </a:rPr>
              <a:t>Turkey</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4800" baseline="30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4800" b="1" dirty="0">
              <a:solidFill>
                <a:schemeClr val="tx1"/>
              </a:solidFill>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81A42AAE-DE5E-43EF-9114-7F48B414803D}"/>
              </a:ext>
            </a:extLst>
          </p:cNvPr>
          <p:cNvPicPr>
            <a:picLocks noChangeAspect="1"/>
          </p:cNvPicPr>
          <p:nvPr/>
        </p:nvPicPr>
        <p:blipFill>
          <a:blip r:embed="rId3"/>
          <a:stretch>
            <a:fillRect/>
          </a:stretch>
        </p:blipFill>
        <p:spPr>
          <a:xfrm>
            <a:off x="20928976" y="2359392"/>
            <a:ext cx="3117273" cy="1779953"/>
          </a:xfrm>
          <a:prstGeom prst="rect">
            <a:avLst/>
          </a:prstGeom>
        </p:spPr>
      </p:pic>
      <p:sp>
        <p:nvSpPr>
          <p:cNvPr id="93" name="Shape 93" descr="data:image/jpeg;base64,/9j/4AAQSkZJRgABAQAAAQABAAD/2wCEAAkGBxQSEhQUExQWFhIXFx8ZFxgYGSEgHBwfICcaIiAgJh0cHSgiHBwxIB0cITEiJSkrLi4uHB8zODMsNygtLiwBCgoKDg0OGxAQGjQkHyQyNy8vNzcyLSs3Mi01NTEyNDQ3LDQ3LCw0LC41LDQ3Ny8sLCwsLDE4LCwsLCwsLCw0LP/AABEIAEwAoAMBIgACEQEDEQH/xAAbAAABBQEBAAAAAAAAAAAAAAAFAAIDBAYBB//EADwQAAIBAgQCBggFAgYDAAAAAAECAwARBBIhMQUTIkFRYXGBBgcUMlKRsdEVI0JywdLwJDNiobLhFnPC/8QAGQEBAQEBAQEAAAAAAAAAAAAAAAECAwUE/8QAKhEAAgECAwYGAwAAAAAAAAAAAAECESEDEjETIlFhcbEEMkFCwfCBkdH/2gAMAwEAAhEDEQA/APcaVKlQCpUqVAKhs/EmDlMgBGxdsoYdo0N/rRKg/GcTmBQKxKkEm2mxIt2nwoCT2uQ/qjUdyO39NU5UlJJ9qNtTbJl0H99tV+MYuYZjGxAEYO50OVj1AjqFF+LbL+1vpQA84KQ7u58Vb+quewHfKhPfCT9TXfSsEmMAgdCQ6i40yd41q/wIEI4JBtI22g+VzQA/2A75UB7oSPoa6MFINnceCt/VV/jwJRACBeRd9R8riqXouCDICQehGdBYa5u860ByJJQQfajbQ2yZtD/fbVz2uQfqjYfsdf6qfwnZv2r9KFcKxUtwXYkFCbXOvRU9YA6zQBSDiTFwmQEnco2YKO06C31olQfg2JygIVYFiSDbTYE37D40YoBUqVKgFSpUqAGpxpCAQGsRcaD7138YT4X+Q+9CsFjnE8UfR5fLUWy63y3veo8LxWQxzscuZbZOjtckedAGfxdPhf5D70vxdPhf5D70ExfFpVghYZM5LZzl3y26uq96vHGv7WI7Ly7Wtl1va970Bd/GE+F/kPvQvETtK0nLDauo0IDaKSeo23qHDcWkMU7HLmW2To7ZiR52qzwGcuQzWzZ7GwsNFPVQA7E8OZiA4luRa3OAuNtgmuhIq6I5r9MP7rWzuCNu5BQ7iccjySMDsdNfL+aPo5aKInU5W+hoCrjpXkAMkAsAbHmFd7X2t2CmKcQoOUcqPf4tTubmoePRu7oqnTLt5L/3VTJI8HLzMDc6ra4v1/330ARc4hgM45se/wAOo2NxT8DK8YJjgFiBc8wtte2pv30NZJEg5eZib/qtc27fL+KtcBjdGdWOmXbyb/qgJDHNfoB/dW+RwBt3oap4bh7gkIJbgWI5wNhtsU00FqNO5WKUjQ5V+goBwyORJI2Jtc66jw/igCWHnaJo+YraOw1ILaqD2C+1FPxdPhf5D70N4/iGjJZbZs9hcXtdR1VBi+LSLHh2GS7Al+jvYgeVAGfxdPhf5D70vxhPhf5D71STHN7W0dl5diAMutwAb386o4Xi0rYeVjkzhlynLsG7uu1AG/xdPhf5D71x+NIASQ1gLnQfehGK4rIEw7DLdhd+jvYgeVSYvGuZpo+jy+W4Ay63C3vfzoB2Cwi86JuYuflq2TXNbLbbamYbh6cucCVCBYMQTZcpvrrpRZODRBg4DZwLBszXAGlt6anA4QHAUgP74zN0vHWgBOL4fGYIbyoFuQrEmxLWtbXuq62EX2sNzFz2zZNc1rW22qy/AoCqoVJVdVGZrD/epDwmLPzLNzNs2Zr/AFoANhuHJypwJUIFgxBNly3OuulO4V+WOh+YM9xl6wV3F6JpwOEBgFID+8MzdLx1p0PBok9zOvg7eHbQGRxyhnkzGRGJIyjLbzuL3rQYSUlI1ZCgCMQTsdOq3jerUnAIWJJDEnUnO33qb8LSwF3sBYdNtBt29lAZKebmytfmJkNja17lUsOl1W186lwz5AFGbQ+90bkfK1aH/wAfhuxs12N2OdtTYDt7ABXJeCQqpYh7AE6MxOndegM/iZC65Tn13bo3+lqZhp+VILcx85sL2uSFfTo9VtfKjfDOH4eeJJVWVVYXAcsrDxBOldx3B4kyskbvICcgEjDWxFyb2AsTr30qXK60OYuUhJFVC4KKSRsNOu/hes/gVCvHlMjsCBlOW3lYXvWm4bh0ljJKzRk9F0dmvppbexHeNDUkfo/CpBAYEag52+9A1R0YM4vaQXf8scy5zdQC7m1dxfDkKYcGVBoQpJPSuQdNdaKz8Fif38zdert4dtJ+CQkICpIT3Ok3R8Ne6hCqmDX2pjzFz2JK65rEAbbdVUcLgIxh5bTIUzLdgTYZe3WjY4TEHMgDcw6FszX+tRpwKAIUCkIxuVzNYn50ALxPDkyYdTKg0sup6VyDprrT8XhF5s7Z1L8t2KXOYArbbbqok/BISEBUkJ7nSbo+GvdXW4NEWZrHMwIY5muQdCN6AxmJWP8AFZopZGSDkBgOaygN2jpDWtB6AyTNg1M7lyWbIze8Uv0Se+1AjNCeOTCUxlThwLPa1+zXrqx6AwlMTjliJOBDryvhDa5gv+nbbSuUfMejjKuF0UX8fu5F6xTlxGAs7IskpWTK5UFehvYjtrS8HwMMckjQylrqoZeYXA1ax1Y2v/FZb1nTIMTw3OVy85iwa1rdDe/VWr4a+FErLh+XndQWEdrWXQE5dj0jVXmZzxK7CGuj7nMdwNJZTLK8lgoVVWRlAtcknKRc6/7VkfRjD+1455oWlXBQHKt5HIlft1bVR9qu+sTjhumBhdUmn99ybCNOsk9p/g0X4ZjsHhIYoIpEOoRVVgWYnrsDv1mjo5FjnhhV9ZWXJcfvNk/pniCmCnK3zlMq23u2g89ag9BuN+1YVWb/ADU/LlB3DLofvTfTWVcuHiJAMmJjGp6lOY/8azfFsDPhce6YYfl8QWxI2jce83jYk+dG2nUmFhxnhZXZ6r8a/eRf4H6QNPxWVdeSYbRdjZW1YeJv8q03pIl8LPuCI2IIJBBANjcVkeLxJhOK8Oy2WMwtCOra1vrWu9IpAMJOSQBym18jSOjTJipZ4SirNLvT4BXq3JbAQuxLO4uzMSSdT1mneneIk9n5EBInnuqWNiABdjcbaaeJFRerKUHhuH1Gim+u2pqLDRnG4yaZJmRIPyYymU3J1kPSB090eRp7UiyVMecnom+9gr6G8Y9rwkUv6suV/wBw0NAvWy7JgxIjMjiRRmViDY3uNDVX0Vb2DiGIwbv+XMBNEWsNdcw6hr3dlTeuOUDAgEjWVf5qN1gzcMNR8VHLo3VdGbbDRBVUKLACsV61WKRYd0ZkYzqrFWK3U3uDY7VqIeN4c8sLKjM9goVgSdL7A1k/W/KogwwYgf4lCb9gvfytWpvdZy8LF7eNUaThnD4EmzQylmyEFOaXFrjWxY27POhvrKx0kWFUw35plXLbfo3Y+Vl1ongpMGJl5PK5rqR+Xl1Ua65erv76p8clVsfgoiRoJZCD3AKP+Ro9CQrtVJ3pe/IJcJ41HPhVxIIEZTM3dbf5VnPV9xqTET47m3U50dEP6UYHKPkAfOhPDeETRYmbhoB9jdhMD1CO+qeZsvkaJcOkWHjmIQkATQKQL21X+zWczsdnhQipqN6qq6VRpzFC17woWz5SCq3v27dmtW5Zliyi1gTlAA0H/VRrCOcT/pBt1X1F/G2lQ42IO0gb9Mdx3E318dBUbklzPi1JsfHEBneNW1AuQOvvPVTsFh0W5SNUv2KASPKq+LbPChaxzFL99yKl4e5u6XJCGwvvbx66qlvC+U4I4pU5jRKSRfpKCfnXMBhoiA6wxqdwQq3+YGhpYE/4cftP81Nw5QIksP0j6Ui26dA21UZxFEy5mRWIsBdQbXNuupIm6RU2JABBt23H8GlxBLxt3C/mNRUPDJS+ZzubDTbTX+are/QntGzyxPnzIGaO+jKDp2i/VUuNyhACilbqMpGmpA2qpPEGjkJ0Ku1iN+q/lVnifuD9y/UVnM6M1wOtHHGQojUBzlNgAPPt667hgiqzIiqNfdAF7eFd4kl427RqCOojapJUCxsBsFP0rV6szWxDFFHMA7RoSQLEgE28aZGyTEB4wTYkZgDpex8KbwOXNGNALWGg7hVfA9HlkaZyyt2HUkHxrCm6RfE1xLUMESy2SJAyjVgqgi/le1PmjR5QrIrdC9yoJ3tbWoWfNiADbo7Hr1G3hUxP54/9f81pS7kuRLGkcgCQKGYGxUKLgWv9afjBGrKTGrOx0JAvpruadP8A50X7X/8Amq/G5MpjNgdTvttUlJpN8H/CqraLuJmCWNtSco6v96hx0aZc7RozabqCdSBvTeKy2jGgIbQgjTY0seLQgdmXfxFWUtehF6H/2Q=="/>
          <p:cNvSpPr/>
          <p:nvPr/>
        </p:nvSpPr>
        <p:spPr>
          <a:xfrm>
            <a:off x="392787" y="-206516"/>
            <a:ext cx="254126" cy="230705"/>
          </a:xfrm>
          <a:prstGeom prst="rect">
            <a:avLst/>
          </a:prstGeom>
          <a:noFill/>
          <a:ln>
            <a:noFill/>
          </a:ln>
        </p:spPr>
        <p:txBody>
          <a:bodyPr spcFirstLastPara="1" wrap="square" lIns="78000" tIns="39000" rIns="78000" bIns="39000" anchor="t" anchorCtr="0">
            <a:noAutofit/>
          </a:bodyPr>
          <a:lstStyle/>
          <a:p>
            <a:pPr marL="0" marR="0" lvl="0" indent="0" algn="l" rtl="0">
              <a:spcBef>
                <a:spcPts val="0"/>
              </a:spcBef>
              <a:spcAft>
                <a:spcPts val="0"/>
              </a:spcAft>
              <a:buNone/>
            </a:pPr>
            <a:endParaRPr sz="3000" b="0" i="0" u="none" strike="noStrike" cap="none">
              <a:solidFill>
                <a:schemeClr val="dk1"/>
              </a:solidFill>
              <a:latin typeface="Arial"/>
              <a:ea typeface="Arial"/>
              <a:cs typeface="Arial"/>
              <a:sym typeface="Arial"/>
            </a:endParaRPr>
          </a:p>
        </p:txBody>
      </p:sp>
      <p:pic>
        <p:nvPicPr>
          <p:cNvPr id="2" name="Resim 1">
            <a:extLst>
              <a:ext uri="{FF2B5EF4-FFF2-40B4-BE49-F238E27FC236}">
                <a16:creationId xmlns:a16="http://schemas.microsoft.com/office/drawing/2014/main" id="{499907C4-6067-43A8-BE0D-C0AC19DAA90D}"/>
              </a:ext>
            </a:extLst>
          </p:cNvPr>
          <p:cNvPicPr>
            <a:picLocks noChangeAspect="1"/>
          </p:cNvPicPr>
          <p:nvPr/>
        </p:nvPicPr>
        <p:blipFill>
          <a:blip r:embed="rId4"/>
          <a:stretch>
            <a:fillRect/>
          </a:stretch>
        </p:blipFill>
        <p:spPr>
          <a:xfrm>
            <a:off x="988539" y="6647933"/>
            <a:ext cx="10800000" cy="24342813"/>
          </a:xfrm>
          <a:prstGeom prst="rect">
            <a:avLst/>
          </a:prstGeom>
        </p:spPr>
      </p:pic>
      <p:pic>
        <p:nvPicPr>
          <p:cNvPr id="4" name="Resim 3">
            <a:extLst>
              <a:ext uri="{FF2B5EF4-FFF2-40B4-BE49-F238E27FC236}">
                <a16:creationId xmlns:a16="http://schemas.microsoft.com/office/drawing/2014/main" id="{84B62357-04AF-4D7C-90B8-C0E6F04FCA6A}"/>
              </a:ext>
            </a:extLst>
          </p:cNvPr>
          <p:cNvPicPr>
            <a:picLocks noChangeAspect="1"/>
          </p:cNvPicPr>
          <p:nvPr/>
        </p:nvPicPr>
        <p:blipFill>
          <a:blip r:embed="rId5"/>
          <a:stretch>
            <a:fillRect/>
          </a:stretch>
        </p:blipFill>
        <p:spPr>
          <a:xfrm>
            <a:off x="13193425" y="5853432"/>
            <a:ext cx="10800000" cy="24342812"/>
          </a:xfrm>
          <a:prstGeom prst="rect">
            <a:avLst/>
          </a:prstGeom>
        </p:spPr>
      </p:pic>
      <p:sp>
        <p:nvSpPr>
          <p:cNvPr id="7" name="Yuvarlatılmış Dikdörtgen 18">
            <a:extLst>
              <a:ext uri="{FF2B5EF4-FFF2-40B4-BE49-F238E27FC236}">
                <a16:creationId xmlns:a16="http://schemas.microsoft.com/office/drawing/2014/main" id="{CCC2A155-C17C-4E6C-A401-0489B11C72A9}"/>
              </a:ext>
            </a:extLst>
          </p:cNvPr>
          <p:cNvSpPr/>
          <p:nvPr/>
        </p:nvSpPr>
        <p:spPr>
          <a:xfrm>
            <a:off x="988540" y="5510500"/>
            <a:ext cx="10799999" cy="608610"/>
          </a:xfrm>
          <a:prstGeom prst="roundRect">
            <a:avLst/>
          </a:prstGeom>
          <a:solidFill>
            <a:srgbClr val="E84C22">
              <a:lumMod val="40000"/>
              <a:lumOff val="60000"/>
            </a:srgbClr>
          </a:solidFill>
          <a:ln w="25400" cap="flat" cmpd="sng" algn="ctr">
            <a:solidFill>
              <a:srgbClr val="E84C22">
                <a:shade val="50000"/>
              </a:srgbClr>
            </a:solidFill>
            <a:prstDash val="solid"/>
          </a:ln>
          <a:effectLst/>
        </p:spPr>
        <p:txBody>
          <a:bodyPr rtlCol="0" anchor="ctr"/>
          <a:lstStyle/>
          <a:p>
            <a:pPr marL="0" marR="0" lvl="0" indent="0" algn="ctr" defTabSz="4298410" eaLnBrk="1" fontAlgn="auto" latinLnBrk="0" hangingPunct="1">
              <a:lnSpc>
                <a:spcPct val="100000"/>
              </a:lnSpc>
              <a:spcBef>
                <a:spcPts val="0"/>
              </a:spcBef>
              <a:spcAft>
                <a:spcPts val="0"/>
              </a:spcAft>
              <a:buClrTx/>
              <a:buSzTx/>
              <a:buFontTx/>
              <a:buNone/>
              <a:tabLst/>
              <a:defRPr/>
            </a:pPr>
            <a:endParaRPr kumimoji="0" lang="en-US" sz="8500" b="0" i="0" u="none" strike="noStrike" kern="1200" cap="none" spc="0" normalizeH="0" baseline="0" noProof="0">
              <a:ln>
                <a:noFill/>
              </a:ln>
              <a:solidFill>
                <a:prstClr val="white"/>
              </a:solidFill>
              <a:effectLst/>
              <a:uLnTx/>
              <a:uFillTx/>
              <a:latin typeface="Calibri"/>
              <a:ea typeface="+mn-ea"/>
              <a:cs typeface="+mn-cs"/>
            </a:endParaRPr>
          </a:p>
        </p:txBody>
      </p:sp>
      <p:sp>
        <p:nvSpPr>
          <p:cNvPr id="8" name="Yuvarlatılmış Dikdörtgen 18">
            <a:extLst>
              <a:ext uri="{FF2B5EF4-FFF2-40B4-BE49-F238E27FC236}">
                <a16:creationId xmlns:a16="http://schemas.microsoft.com/office/drawing/2014/main" id="{C3170295-D750-43D8-8E5F-249A6FC9B5D0}"/>
              </a:ext>
            </a:extLst>
          </p:cNvPr>
          <p:cNvSpPr/>
          <p:nvPr/>
        </p:nvSpPr>
        <p:spPr>
          <a:xfrm>
            <a:off x="13140605" y="5517374"/>
            <a:ext cx="10800000" cy="610404"/>
          </a:xfrm>
          <a:prstGeom prst="roundRect">
            <a:avLst/>
          </a:prstGeom>
          <a:solidFill>
            <a:srgbClr val="E84C22">
              <a:lumMod val="40000"/>
              <a:lumOff val="60000"/>
            </a:srgbClr>
          </a:solidFill>
          <a:ln w="25400" cap="flat" cmpd="sng" algn="ctr">
            <a:solidFill>
              <a:srgbClr val="E84C22">
                <a:shade val="50000"/>
              </a:srgbClr>
            </a:solidFill>
            <a:prstDash val="solid"/>
          </a:ln>
          <a:effectLst/>
        </p:spPr>
        <p:txBody>
          <a:bodyPr rtlCol="0" anchor="ctr"/>
          <a:lstStyle/>
          <a:p>
            <a:pPr marL="0" marR="0" lvl="0" indent="0" algn="ctr" defTabSz="3040265"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RESULTS</a:t>
            </a:r>
          </a:p>
        </p:txBody>
      </p:sp>
      <p:sp>
        <p:nvSpPr>
          <p:cNvPr id="9" name="Metin Yer Tutucusu 4">
            <a:extLst>
              <a:ext uri="{FF2B5EF4-FFF2-40B4-BE49-F238E27FC236}">
                <a16:creationId xmlns:a16="http://schemas.microsoft.com/office/drawing/2014/main" id="{A77EE764-3797-4FE2-B5B8-BEF1B580A234}"/>
              </a:ext>
            </a:extLst>
          </p:cNvPr>
          <p:cNvSpPr txBox="1">
            <a:spLocks/>
          </p:cNvSpPr>
          <p:nvPr/>
        </p:nvSpPr>
        <p:spPr>
          <a:xfrm>
            <a:off x="1987085" y="5639007"/>
            <a:ext cx="9801454" cy="70845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400" b="1" dirty="0">
                <a:solidFill>
                  <a:srgbClr val="4AB5C4">
                    <a:lumMod val="50000"/>
                  </a:srgbClr>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INTRODUCTION</a:t>
            </a:r>
          </a:p>
        </p:txBody>
      </p:sp>
      <p:sp>
        <p:nvSpPr>
          <p:cNvPr id="11" name="Metin kutusu 10">
            <a:extLst>
              <a:ext uri="{FF2B5EF4-FFF2-40B4-BE49-F238E27FC236}">
                <a16:creationId xmlns:a16="http://schemas.microsoft.com/office/drawing/2014/main" id="{67840780-4D9B-484E-A154-22106E283ACE}"/>
              </a:ext>
            </a:extLst>
          </p:cNvPr>
          <p:cNvSpPr txBox="1"/>
          <p:nvPr/>
        </p:nvSpPr>
        <p:spPr>
          <a:xfrm>
            <a:off x="988538" y="6422467"/>
            <a:ext cx="10937003" cy="3785652"/>
          </a:xfrm>
          <a:prstGeom prst="rect">
            <a:avLst/>
          </a:prstGeom>
          <a:noFill/>
        </p:spPr>
        <p:txBody>
          <a:bodyPr wrap="square">
            <a:spAutoFit/>
          </a:bodyPr>
          <a:lstStyle/>
          <a:p>
            <a:r>
              <a:rPr lang="tr-TR" sz="2400" dirty="0" err="1">
                <a:latin typeface="Times New Roman" panose="02020603050405020304" pitchFamily="18" charset="0"/>
                <a:cs typeface="Times New Roman" panose="02020603050405020304" pitchFamily="18" charset="0"/>
              </a:rPr>
              <a:t>Renal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cancers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are</a:t>
            </a:r>
            <a:r>
              <a:rPr lang="tr-TR" sz="2400" dirty="0">
                <a:latin typeface="Times New Roman" panose="02020603050405020304" pitchFamily="18" charset="0"/>
                <a:cs typeface="Times New Roman" panose="02020603050405020304" pitchFamily="18" charset="0"/>
              </a:rPr>
              <a:t> a </a:t>
            </a:r>
            <a:r>
              <a:rPr lang="tr-TR" sz="2400" dirty="0" err="1">
                <a:latin typeface="Times New Roman" panose="02020603050405020304" pitchFamily="18" charset="0"/>
                <a:cs typeface="Times New Roman" panose="02020603050405020304" pitchFamily="18" charset="0"/>
              </a:rPr>
              <a:t>heterogeneous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group</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cancers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arising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from</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renal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tubular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epithelial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cells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most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common</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subtype</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clear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renal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cancer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ccRCC</a:t>
            </a:r>
            <a:r>
              <a:rPr lang="tr-TR" sz="2400"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CXCL13, a B-cell chemoattractant, is a chemokine belonging to the CXC family that has been associated with a variety of autoimmune, infectious, lymphoproliferative diseases and malignancies</a:t>
            </a:r>
            <a:r>
              <a:rPr lang="tr-TR"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Studies in clear cell renal cell carcinoma indicate that CXCL13 increases cancer proliferation and migration and CXCL13 may be a prognostic marker in clear cell renal cell carcinomas. </a:t>
            </a:r>
            <a:r>
              <a:rPr lang="tr-TR" sz="2400" dirty="0">
                <a:latin typeface="Times New Roman" panose="02020603050405020304" pitchFamily="18" charset="0"/>
                <a:cs typeface="Times New Roman" panose="02020603050405020304" pitchFamily="18" charset="0"/>
              </a:rPr>
              <a:t>(3,4).</a:t>
            </a:r>
          </a:p>
          <a:p>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aim</a:t>
            </a:r>
            <a:r>
              <a:rPr lang="tr-TR" sz="2400" dirty="0">
                <a:latin typeface="Times New Roman" panose="02020603050405020304" pitchFamily="18" charset="0"/>
                <a:cs typeface="Times New Roman" panose="02020603050405020304" pitchFamily="18" charset="0"/>
              </a:rPr>
              <a:t> of </a:t>
            </a:r>
            <a:r>
              <a:rPr lang="tr-TR" sz="2400" dirty="0" err="1">
                <a:latin typeface="Times New Roman" panose="02020603050405020304" pitchFamily="18" charset="0"/>
                <a:cs typeface="Times New Roman" panose="02020603050405020304" pitchFamily="18" charset="0"/>
              </a:rPr>
              <a:t>our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study</a:t>
            </a:r>
            <a:r>
              <a:rPr lang="tr-TR" sz="2400" dirty="0">
                <a:latin typeface="Times New Roman" panose="02020603050405020304" pitchFamily="18" charset="0"/>
                <a:cs typeface="Times New Roman" panose="02020603050405020304" pitchFamily="18" charset="0"/>
              </a:rPr>
              <a:t> is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evaluate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immunohistochemical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staining</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patterns</a:t>
            </a:r>
            <a:r>
              <a:rPr lang="tr-TR" sz="2400" dirty="0">
                <a:latin typeface="Times New Roman" panose="02020603050405020304" pitchFamily="18" charset="0"/>
                <a:cs typeface="Times New Roman" panose="02020603050405020304" pitchFamily="18" charset="0"/>
              </a:rPr>
              <a:t> of CXCL13 in </a:t>
            </a:r>
            <a:r>
              <a:rPr lang="tr-TR" sz="2400" dirty="0" err="1">
                <a:latin typeface="Times New Roman" panose="02020603050405020304" pitchFamily="18" charset="0"/>
                <a:cs typeface="Times New Roman" panose="02020603050405020304" pitchFamily="18" charset="0"/>
              </a:rPr>
              <a:t>clear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renal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cell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carcinomas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to</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determine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its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relationship</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with</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pathological</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tumor</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stage</a:t>
            </a:r>
            <a:r>
              <a:rPr lang="tr-TR" sz="2400" dirty="0">
                <a:latin typeface="Times New Roman" panose="02020603050405020304" pitchFamily="18" charset="0"/>
                <a:cs typeface="Times New Roman" panose="02020603050405020304" pitchFamily="18" charset="0"/>
              </a:rPr>
              <a:t>, risk </a:t>
            </a:r>
            <a:r>
              <a:rPr lang="tr-TR" sz="2400" dirty="0" err="1">
                <a:latin typeface="Times New Roman" panose="02020603050405020304" pitchFamily="18" charset="0"/>
                <a:cs typeface="Times New Roman" panose="02020603050405020304" pitchFamily="18" charset="0"/>
              </a:rPr>
              <a:t>factors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and</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prognostic</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parameters</a:t>
            </a:r>
            <a:r>
              <a:rPr lang="tr-TR" sz="2400" dirty="0">
                <a:latin typeface="Times New Roman" panose="02020603050405020304" pitchFamily="18" charset="0"/>
                <a:cs typeface="Times New Roman" panose="02020603050405020304" pitchFamily="18" charset="0"/>
              </a:rPr>
              <a:t>. </a:t>
            </a:r>
          </a:p>
        </p:txBody>
      </p:sp>
      <p:sp>
        <p:nvSpPr>
          <p:cNvPr id="12" name="Yuvarlatılmış Dikdörtgen 18">
            <a:extLst>
              <a:ext uri="{FF2B5EF4-FFF2-40B4-BE49-F238E27FC236}">
                <a16:creationId xmlns:a16="http://schemas.microsoft.com/office/drawing/2014/main" id="{F6DA9120-720B-46C9-A74D-45918368F373}"/>
              </a:ext>
            </a:extLst>
          </p:cNvPr>
          <p:cNvSpPr/>
          <p:nvPr/>
        </p:nvSpPr>
        <p:spPr>
          <a:xfrm>
            <a:off x="988538" y="10658009"/>
            <a:ext cx="10800001" cy="774445"/>
          </a:xfrm>
          <a:prstGeom prst="roundRect">
            <a:avLst/>
          </a:prstGeom>
          <a:solidFill>
            <a:srgbClr val="E84C22">
              <a:lumMod val="40000"/>
              <a:lumOff val="60000"/>
            </a:srgbClr>
          </a:solidFill>
          <a:ln w="25400" cap="flat" cmpd="sng" algn="ctr">
            <a:solidFill>
              <a:srgbClr val="E84C22">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800" b="1" i="0" u="none" strike="noStrike" kern="0" cap="none" spc="0" normalizeH="0" baseline="0" noProof="0" dirty="0">
                <a:ln>
                  <a:noFill/>
                </a:ln>
                <a:solidFill>
                  <a:schemeClr val="tx1"/>
                </a:solidFill>
                <a:effectLst/>
                <a:uLnTx/>
                <a:uFillTx/>
                <a:latin typeface="Times New Roman" panose="02020603050405020304" pitchFamily="18" charset="0"/>
                <a:ea typeface="Arial Black"/>
                <a:cs typeface="Times New Roman" panose="02020603050405020304" pitchFamily="18" charset="0"/>
                <a:sym typeface="Arial Black"/>
              </a:rPr>
              <a:t> </a:t>
            </a:r>
            <a:r>
              <a:rPr kumimoji="0" lang="en-US" sz="2400" b="1" i="0" u="none" strike="noStrike" kern="0" cap="none" spc="0" normalizeH="0" baseline="0" noProof="0" dirty="0">
                <a:ln>
                  <a:noFill/>
                </a:ln>
                <a:solidFill>
                  <a:schemeClr val="tx1"/>
                </a:solidFill>
                <a:effectLst/>
                <a:uLnTx/>
                <a:uFillTx/>
                <a:latin typeface="Times New Roman" panose="02020603050405020304" pitchFamily="18" charset="0"/>
                <a:ea typeface="Arial Black"/>
                <a:cs typeface="Times New Roman" panose="02020603050405020304" pitchFamily="18" charset="0"/>
                <a:sym typeface="Arial Black"/>
              </a:rPr>
              <a:t>MATERIALS AND METHODS</a:t>
            </a:r>
          </a:p>
        </p:txBody>
      </p:sp>
      <p:sp>
        <p:nvSpPr>
          <p:cNvPr id="14" name="Metin kutusu 13">
            <a:extLst>
              <a:ext uri="{FF2B5EF4-FFF2-40B4-BE49-F238E27FC236}">
                <a16:creationId xmlns:a16="http://schemas.microsoft.com/office/drawing/2014/main" id="{D99D37FC-C8B0-4210-973D-2FBD534DA0D0}"/>
              </a:ext>
            </a:extLst>
          </p:cNvPr>
          <p:cNvSpPr txBox="1"/>
          <p:nvPr/>
        </p:nvSpPr>
        <p:spPr>
          <a:xfrm>
            <a:off x="962367" y="11689856"/>
            <a:ext cx="10937003" cy="1261884"/>
          </a:xfrm>
          <a:prstGeom prst="rect">
            <a:avLst/>
          </a:prstGeom>
          <a:noFill/>
        </p:spPr>
        <p:txBody>
          <a:bodyPr wrap="square">
            <a:spAutoFit/>
          </a:bodyPr>
          <a:lstStyle/>
          <a:p>
            <a:pPr marL="0" marR="0" lvl="0" indent="0" algn="l" defTabSz="3040265"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100 patients who underwent partial / radical nephrectomy and diagnosed with clear cell renal cell carcinoma between 2012 and 2019 were included in our study. The demographic and clinicopathological data of our patients are shown in the table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srgbClr val="4AB5C4">
                  <a:lumMod val="50000"/>
                </a:srgbClr>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3" name="Diyagram 12">
            <a:extLst>
              <a:ext uri="{FF2B5EF4-FFF2-40B4-BE49-F238E27FC236}">
                <a16:creationId xmlns:a16="http://schemas.microsoft.com/office/drawing/2014/main" id="{0BFAA168-AE1A-43F9-895C-2D6619AA0023}"/>
              </a:ext>
            </a:extLst>
          </p:cNvPr>
          <p:cNvGraphicFramePr/>
          <p:nvPr>
            <p:extLst>
              <p:ext uri="{D42A27DB-BD31-4B8C-83A1-F6EECF244321}">
                <p14:modId xmlns:p14="http://schemas.microsoft.com/office/powerpoint/2010/main" val="3049268153"/>
              </p:ext>
            </p:extLst>
          </p:nvPr>
        </p:nvGraphicFramePr>
        <p:xfrm>
          <a:off x="1286478" y="22220573"/>
          <a:ext cx="11441213" cy="83095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8" name="Metin kutusu 17">
            <a:extLst>
              <a:ext uri="{FF2B5EF4-FFF2-40B4-BE49-F238E27FC236}">
                <a16:creationId xmlns:a16="http://schemas.microsoft.com/office/drawing/2014/main" id="{A3E35B03-DF4B-4D11-BED4-A9B8D0A58369}"/>
              </a:ext>
            </a:extLst>
          </p:cNvPr>
          <p:cNvSpPr txBox="1"/>
          <p:nvPr/>
        </p:nvSpPr>
        <p:spPr>
          <a:xfrm>
            <a:off x="1304938" y="30562660"/>
            <a:ext cx="5547728" cy="461665"/>
          </a:xfrm>
          <a:prstGeom prst="rect">
            <a:avLst/>
          </a:prstGeom>
          <a:noFill/>
        </p:spPr>
        <p:txBody>
          <a:bodyPr wrap="square" rtlCol="0">
            <a:spAutoFit/>
          </a:bodyPr>
          <a:lstStyle/>
          <a:p>
            <a:r>
              <a:rPr lang="tr-TR" sz="2400" b="1" dirty="0" err="1">
                <a:latin typeface="Times New Roman" panose="02020603050405020304" pitchFamily="18" charset="0"/>
                <a:cs typeface="Times New Roman" panose="02020603050405020304" pitchFamily="18" charset="0"/>
              </a:rPr>
              <a:t>Diagram:</a:t>
            </a:r>
            <a:r>
              <a:rPr lang="tr-TR" sz="2400" dirty="0" err="1">
                <a:latin typeface="Times New Roman" panose="02020603050405020304" pitchFamily="18" charset="0"/>
                <a:cs typeface="Times New Roman" panose="02020603050405020304" pitchFamily="18" charset="0"/>
              </a:rPr>
              <a:t>Methods</a:t>
            </a:r>
            <a:endParaRPr lang="tr-TR" sz="2400" dirty="0">
              <a:latin typeface="Times New Roman" panose="02020603050405020304" pitchFamily="18" charset="0"/>
              <a:cs typeface="Times New Roman" panose="02020603050405020304" pitchFamily="18" charset="0"/>
            </a:endParaRPr>
          </a:p>
        </p:txBody>
      </p:sp>
      <p:sp>
        <p:nvSpPr>
          <p:cNvPr id="19" name="Metin kutusu 18">
            <a:extLst>
              <a:ext uri="{FF2B5EF4-FFF2-40B4-BE49-F238E27FC236}">
                <a16:creationId xmlns:a16="http://schemas.microsoft.com/office/drawing/2014/main" id="{A885267C-A16C-437B-8E08-CE29E4E7BD5E}"/>
              </a:ext>
            </a:extLst>
          </p:cNvPr>
          <p:cNvSpPr txBox="1"/>
          <p:nvPr/>
        </p:nvSpPr>
        <p:spPr>
          <a:xfrm>
            <a:off x="2405540" y="21140245"/>
            <a:ext cx="8815476" cy="461665"/>
          </a:xfrm>
          <a:prstGeom prst="rect">
            <a:avLst/>
          </a:prstGeom>
          <a:noFill/>
        </p:spPr>
        <p:txBody>
          <a:bodyPr wrap="square" rtlCol="0">
            <a:spAutoFit/>
          </a:bodyPr>
          <a:lstStyle/>
          <a:p>
            <a:r>
              <a:rPr lang="tr-TR" sz="2400" b="1" dirty="0" err="1">
                <a:solidFill>
                  <a:schemeClr val="tx1"/>
                </a:solidFill>
                <a:latin typeface="Times New Roman" panose="02020603050405020304" pitchFamily="18" charset="0"/>
                <a:cs typeface="Times New Roman" panose="02020603050405020304" pitchFamily="18" charset="0"/>
              </a:rPr>
              <a:t>Table</a:t>
            </a:r>
            <a:r>
              <a:rPr lang="tr-TR"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The demographic and clinicopathological data of</a:t>
            </a:r>
            <a:r>
              <a:rPr lang="tr-TR"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patients </a:t>
            </a:r>
            <a:endParaRPr lang="tr-TR" sz="2400" dirty="0">
              <a:latin typeface="Times New Roman" panose="02020603050405020304" pitchFamily="18" charset="0"/>
              <a:cs typeface="Times New Roman" panose="02020603050405020304" pitchFamily="18" charset="0"/>
            </a:endParaRPr>
          </a:p>
        </p:txBody>
      </p:sp>
      <p:sp>
        <p:nvSpPr>
          <p:cNvPr id="23" name="Metin kutusu 22">
            <a:extLst>
              <a:ext uri="{FF2B5EF4-FFF2-40B4-BE49-F238E27FC236}">
                <a16:creationId xmlns:a16="http://schemas.microsoft.com/office/drawing/2014/main" id="{B81F4B7D-2485-4EAB-817E-C1E98B52E13B}"/>
              </a:ext>
            </a:extLst>
          </p:cNvPr>
          <p:cNvSpPr txBox="1"/>
          <p:nvPr/>
        </p:nvSpPr>
        <p:spPr>
          <a:xfrm>
            <a:off x="13140605" y="6418132"/>
            <a:ext cx="10937003" cy="2308324"/>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terms of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intratumoral</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lymphocyte staining, </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 rate of high staining was higher in T3 stage tumors than T1 stage (p = 0.05)</a:t>
            </a:r>
            <a:r>
              <a:rPr kumimoji="0" lang="tr-T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Non-smoking cases were mostly in the low staining group (p = 0.06). There were 5 cases with lymph node metastasis and all of them were in the low staining group (p = 0.05).  Low stained lymphocytes in the kidney with CXCL13 were higher in all T stages. T3 stage tumors were less than T1 stage in those with low staining (p= 0,04).</a:t>
            </a:r>
            <a:endParaRPr lang="tr-TR" sz="2400" dirty="0"/>
          </a:p>
        </p:txBody>
      </p:sp>
      <p:pic>
        <p:nvPicPr>
          <p:cNvPr id="21" name="Resim 20">
            <a:extLst>
              <a:ext uri="{FF2B5EF4-FFF2-40B4-BE49-F238E27FC236}">
                <a16:creationId xmlns:a16="http://schemas.microsoft.com/office/drawing/2014/main" id="{DB1138FE-505D-43AC-9020-3B34267ED0E4}"/>
              </a:ext>
            </a:extLst>
          </p:cNvPr>
          <p:cNvPicPr>
            <a:picLocks noChangeAspect="1"/>
          </p:cNvPicPr>
          <p:nvPr/>
        </p:nvPicPr>
        <p:blipFill>
          <a:blip r:embed="rId11"/>
          <a:stretch>
            <a:fillRect/>
          </a:stretch>
        </p:blipFill>
        <p:spPr>
          <a:xfrm>
            <a:off x="13209106" y="8853507"/>
            <a:ext cx="10800000" cy="4335201"/>
          </a:xfrm>
          <a:prstGeom prst="rect">
            <a:avLst/>
          </a:prstGeom>
        </p:spPr>
      </p:pic>
      <p:sp>
        <p:nvSpPr>
          <p:cNvPr id="26" name="Metin kutusu 25">
            <a:extLst>
              <a:ext uri="{FF2B5EF4-FFF2-40B4-BE49-F238E27FC236}">
                <a16:creationId xmlns:a16="http://schemas.microsoft.com/office/drawing/2014/main" id="{BAC3288E-C227-49B3-9080-3CDDE4488887}"/>
              </a:ext>
            </a:extLst>
          </p:cNvPr>
          <p:cNvSpPr txBox="1"/>
          <p:nvPr/>
        </p:nvSpPr>
        <p:spPr>
          <a:xfrm>
            <a:off x="13140605" y="13287884"/>
            <a:ext cx="10800000" cy="830997"/>
          </a:xfrm>
          <a:prstGeom prst="rect">
            <a:avLst/>
          </a:prstGeom>
          <a:noFill/>
        </p:spPr>
        <p:txBody>
          <a:bodyPr wrap="square">
            <a:spAutoFit/>
          </a:bodyPr>
          <a:lstStyle/>
          <a:p>
            <a:r>
              <a:rPr lang="tr-TR" sz="2400" b="1" dirty="0" err="1">
                <a:solidFill>
                  <a:schemeClr val="tx1"/>
                </a:solidFill>
                <a:latin typeface="Times New Roman" panose="02020603050405020304" pitchFamily="18" charset="0"/>
                <a:cs typeface="Times New Roman" panose="02020603050405020304" pitchFamily="18" charset="0"/>
              </a:rPr>
              <a:t>Figure</a:t>
            </a:r>
            <a:r>
              <a:rPr lang="en-US" sz="2400" dirty="0">
                <a:solidFill>
                  <a:schemeClr val="tx1"/>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Clear-cell renal cell carcinoma (H &amp; E, x200)</a:t>
            </a:r>
            <a:r>
              <a:rPr lang="tr-TR" sz="2400" dirty="0">
                <a:latin typeface="Times New Roman" panose="02020603050405020304" pitchFamily="18" charset="0"/>
                <a:cs typeface="Times New Roman" panose="02020603050405020304" pitchFamily="18" charset="0"/>
              </a:rPr>
              <a:t> </a:t>
            </a:r>
            <a:r>
              <a:rPr lang="tr-TR" sz="2400" b="1" dirty="0">
                <a:latin typeface="Times New Roman" panose="02020603050405020304" pitchFamily="18" charset="0"/>
                <a:cs typeface="Times New Roman" panose="02020603050405020304" pitchFamily="18" charset="0"/>
              </a:rPr>
              <a:t>B.</a:t>
            </a:r>
            <a:r>
              <a:rPr lang="en-US" sz="2400" b="1" dirty="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P</a:t>
            </a:r>
            <a:r>
              <a:rPr lang="en-US" sz="2400" dirty="0" err="1">
                <a:latin typeface="Times New Roman" panose="02020603050405020304" pitchFamily="18" charset="0"/>
                <a:cs typeface="Times New Roman" panose="02020603050405020304" pitchFamily="18" charset="0"/>
              </a:rPr>
              <a:t>resence</a:t>
            </a:r>
            <a:r>
              <a:rPr lang="en-US" sz="2400" dirty="0">
                <a:latin typeface="Times New Roman" panose="02020603050405020304" pitchFamily="18" charset="0"/>
                <a:cs typeface="Times New Roman" panose="02020603050405020304" pitchFamily="18" charset="0"/>
              </a:rPr>
              <a:t> of CXCL13-positive colored lymphocytes in the tumor (arrow) (x200)</a:t>
            </a:r>
            <a:endParaRPr lang="tr-TR" sz="2400" dirty="0">
              <a:latin typeface="Times New Roman" panose="02020603050405020304" pitchFamily="18" charset="0"/>
              <a:cs typeface="Times New Roman" panose="02020603050405020304" pitchFamily="18" charset="0"/>
            </a:endParaRPr>
          </a:p>
        </p:txBody>
      </p:sp>
      <p:graphicFrame>
        <p:nvGraphicFramePr>
          <p:cNvPr id="27" name="Tablo 26">
            <a:extLst>
              <a:ext uri="{FF2B5EF4-FFF2-40B4-BE49-F238E27FC236}">
                <a16:creationId xmlns:a16="http://schemas.microsoft.com/office/drawing/2014/main" id="{A2127B2D-6660-49C1-97FC-9DE1F2C12EE1}"/>
              </a:ext>
            </a:extLst>
          </p:cNvPr>
          <p:cNvGraphicFramePr>
            <a:graphicFrameLocks noGrp="1"/>
          </p:cNvGraphicFramePr>
          <p:nvPr>
            <p:extLst>
              <p:ext uri="{D42A27DB-BD31-4B8C-83A1-F6EECF244321}">
                <p14:modId xmlns:p14="http://schemas.microsoft.com/office/powerpoint/2010/main" val="1947375644"/>
              </p:ext>
            </p:extLst>
          </p:nvPr>
        </p:nvGraphicFramePr>
        <p:xfrm>
          <a:off x="13339477" y="14189442"/>
          <a:ext cx="10507896" cy="10786490"/>
        </p:xfrm>
        <a:graphic>
          <a:graphicData uri="http://schemas.openxmlformats.org/drawingml/2006/table">
            <a:tbl>
              <a:tblPr firstRow="1" firstCol="1" bandRow="1">
                <a:tableStyleId>{5C22544A-7EE6-4342-B048-85BDC9FD1C3A}</a:tableStyleId>
              </a:tblPr>
              <a:tblGrid>
                <a:gridCol w="2354234">
                  <a:extLst>
                    <a:ext uri="{9D8B030D-6E8A-4147-A177-3AD203B41FA5}">
                      <a16:colId xmlns:a16="http://schemas.microsoft.com/office/drawing/2014/main" val="3599465402"/>
                    </a:ext>
                  </a:extLst>
                </a:gridCol>
                <a:gridCol w="1582030">
                  <a:extLst>
                    <a:ext uri="{9D8B030D-6E8A-4147-A177-3AD203B41FA5}">
                      <a16:colId xmlns:a16="http://schemas.microsoft.com/office/drawing/2014/main" val="1730169615"/>
                    </a:ext>
                  </a:extLst>
                </a:gridCol>
                <a:gridCol w="1659498">
                  <a:extLst>
                    <a:ext uri="{9D8B030D-6E8A-4147-A177-3AD203B41FA5}">
                      <a16:colId xmlns:a16="http://schemas.microsoft.com/office/drawing/2014/main" val="3132527968"/>
                    </a:ext>
                  </a:extLst>
                </a:gridCol>
                <a:gridCol w="2442196">
                  <a:extLst>
                    <a:ext uri="{9D8B030D-6E8A-4147-A177-3AD203B41FA5}">
                      <a16:colId xmlns:a16="http://schemas.microsoft.com/office/drawing/2014/main" val="4009390373"/>
                    </a:ext>
                  </a:extLst>
                </a:gridCol>
                <a:gridCol w="2469938">
                  <a:extLst>
                    <a:ext uri="{9D8B030D-6E8A-4147-A177-3AD203B41FA5}">
                      <a16:colId xmlns:a16="http://schemas.microsoft.com/office/drawing/2014/main" val="2234036750"/>
                    </a:ext>
                  </a:extLst>
                </a:gridCol>
              </a:tblGrid>
              <a:tr h="1057713">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ALL PAINTED WITH CXCL13</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LOW PAINTED WITH CXCL13</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HIGH PAINTED WITH CXCL13</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     P VALUE</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3876819570"/>
                  </a:ext>
                </a:extLst>
              </a:tr>
              <a:tr h="480735">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AGE</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58.03± 13,7</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54,54 ± 13,7</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57,69 ± 12,47</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0,24</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771856341"/>
                  </a:ext>
                </a:extLst>
              </a:tr>
              <a:tr h="1751897">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T STAGE</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T1</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T2</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T3</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T4</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41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18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40</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28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12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17</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13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6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23</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0,05</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2850762186"/>
                  </a:ext>
                </a:extLst>
              </a:tr>
              <a:tr h="2426231">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WHO ISUP NUCLEAR GRADE</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1</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2</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3</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4</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 </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2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42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44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11</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25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26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5</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1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17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18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6</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0,87</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4204925349"/>
                  </a:ext>
                </a:extLst>
              </a:tr>
              <a:tr h="480735">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TUMOR DIAMETER</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6,6 (1,7-20,0)</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6,0 (1,7- 20,0)</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7,5 (2,5-14,0)</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0,44</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2485521769"/>
                  </a:ext>
                </a:extLst>
              </a:tr>
              <a:tr h="1064313">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NODE METASTASIS</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N0</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N1</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91</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5</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51</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5</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40</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0,05</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2489572653"/>
                  </a:ext>
                </a:extLst>
              </a:tr>
              <a:tr h="1277340">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DISTANT METASTASIS</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M0 </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M1</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78</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16</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45</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10</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33</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6</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0,72</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2882490926"/>
                  </a:ext>
                </a:extLst>
              </a:tr>
              <a:tr h="1003495">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SMOKING</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YES</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NO</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26</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64</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11</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41</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15</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23</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0,06</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2207763576"/>
                  </a:ext>
                </a:extLst>
              </a:tr>
              <a:tr h="1157024">
                <a:tc>
                  <a:txBody>
                    <a:bodyPr/>
                    <a:lstStyle/>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HYPERTENSION</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YES</a:t>
                      </a:r>
                    </a:p>
                    <a:p>
                      <a:pPr algn="l">
                        <a:lnSpc>
                          <a:spcPct val="107000"/>
                        </a:lnSpc>
                        <a:spcAft>
                          <a:spcPts val="800"/>
                        </a:spcAft>
                      </a:pPr>
                      <a:r>
                        <a:rPr lang="tr-TR" sz="1700" dirty="0">
                          <a:solidFill>
                            <a:schemeClr val="tx1"/>
                          </a:solidFill>
                          <a:effectLst/>
                          <a:latin typeface="Times New Roman" panose="02020603050405020304" pitchFamily="18" charset="0"/>
                          <a:cs typeface="Times New Roman" panose="02020603050405020304" pitchFamily="18" charset="0"/>
                        </a:rPr>
                        <a:t>NO</a:t>
                      </a:r>
                      <a:endParaRPr lang="tr-TR" sz="1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51</a:t>
                      </a:r>
                    </a:p>
                    <a:p>
                      <a:pPr algn="l">
                        <a:lnSpc>
                          <a:spcPct val="107000"/>
                        </a:lnSpc>
                        <a:spcAft>
                          <a:spcPts val="800"/>
                        </a:spcAft>
                      </a:pPr>
                      <a:r>
                        <a:rPr lang="tr-TR" sz="1700">
                          <a:effectLst/>
                          <a:latin typeface="Times New Roman" panose="02020603050405020304" pitchFamily="18" charset="0"/>
                          <a:cs typeface="Times New Roman" panose="02020603050405020304" pitchFamily="18" charset="0"/>
                        </a:rPr>
                        <a:t>43</a:t>
                      </a:r>
                      <a:endParaRPr lang="tr-TR"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30</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23</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 </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21</a:t>
                      </a:r>
                    </a:p>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20</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tc>
                  <a:txBody>
                    <a:bodyPr/>
                    <a:lstStyle/>
                    <a:p>
                      <a:pPr algn="l">
                        <a:lnSpc>
                          <a:spcPct val="107000"/>
                        </a:lnSpc>
                        <a:spcAft>
                          <a:spcPts val="800"/>
                        </a:spcAft>
                      </a:pPr>
                      <a:r>
                        <a:rPr lang="tr-TR" sz="1700" dirty="0">
                          <a:effectLst/>
                          <a:latin typeface="Times New Roman" panose="02020603050405020304" pitchFamily="18" charset="0"/>
                          <a:cs typeface="Times New Roman" panose="02020603050405020304" pitchFamily="18" charset="0"/>
                        </a:rPr>
                        <a:t>0,60</a:t>
                      </a:r>
                      <a:endParaRPr lang="tr-TR"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926" marR="72926" marT="0" marB="0"/>
                </a:tc>
                <a:extLst>
                  <a:ext uri="{0D108BD9-81ED-4DB2-BD59-A6C34878D82A}">
                    <a16:rowId xmlns:a16="http://schemas.microsoft.com/office/drawing/2014/main" val="1540315899"/>
                  </a:ext>
                </a:extLst>
              </a:tr>
            </a:tbl>
          </a:graphicData>
        </a:graphic>
      </p:graphicFrame>
      <p:sp>
        <p:nvSpPr>
          <p:cNvPr id="28" name="Metin kutusu 27">
            <a:extLst>
              <a:ext uri="{FF2B5EF4-FFF2-40B4-BE49-F238E27FC236}">
                <a16:creationId xmlns:a16="http://schemas.microsoft.com/office/drawing/2014/main" id="{69B6BCE5-56AC-498C-9365-E43BEF6DACB7}"/>
              </a:ext>
            </a:extLst>
          </p:cNvPr>
          <p:cNvSpPr txBox="1"/>
          <p:nvPr/>
        </p:nvSpPr>
        <p:spPr>
          <a:xfrm>
            <a:off x="13339477" y="25033560"/>
            <a:ext cx="9841918" cy="830997"/>
          </a:xfrm>
          <a:prstGeom prst="rect">
            <a:avLst/>
          </a:prstGeom>
          <a:noFill/>
        </p:spPr>
        <p:txBody>
          <a:bodyPr wrap="square" rtlCol="0">
            <a:spAutoFit/>
          </a:bodyPr>
          <a:lstStyle/>
          <a:p>
            <a:r>
              <a:rPr lang="tr-TR" sz="2400" b="1" dirty="0" err="1">
                <a:solidFill>
                  <a:schemeClr val="tx1"/>
                </a:solidFill>
                <a:latin typeface="Times New Roman" panose="02020603050405020304" pitchFamily="18" charset="0"/>
                <a:cs typeface="Times New Roman" panose="02020603050405020304" pitchFamily="18" charset="0"/>
              </a:rPr>
              <a:t>Table</a:t>
            </a:r>
            <a:r>
              <a:rPr lang="tr-TR" sz="2400" b="1" dirty="0">
                <a:solidFill>
                  <a:schemeClr val="tx1"/>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Comparison of CXCL13 with high and low staining </a:t>
            </a:r>
            <a:r>
              <a:rPr lang="en-US" sz="2400" dirty="0" err="1">
                <a:solidFill>
                  <a:schemeClr val="tx1"/>
                </a:solidFill>
                <a:latin typeface="Times New Roman" panose="02020603050405020304" pitchFamily="18" charset="0"/>
                <a:cs typeface="Times New Roman" panose="02020603050405020304" pitchFamily="18" charset="0"/>
              </a:rPr>
              <a:t>intratumo</a:t>
            </a:r>
            <a:r>
              <a:rPr lang="tr-TR" sz="2400" dirty="0" err="1">
                <a:solidFill>
                  <a:schemeClr val="tx1"/>
                </a:solidFill>
                <a:latin typeface="Times New Roman" panose="02020603050405020304" pitchFamily="18" charset="0"/>
                <a:cs typeface="Times New Roman" panose="02020603050405020304" pitchFamily="18" charset="0"/>
              </a:rPr>
              <a:t>ral</a:t>
            </a:r>
            <a:r>
              <a:rPr lang="en-US" sz="2400" dirty="0">
                <a:solidFill>
                  <a:schemeClr val="tx1"/>
                </a:solidFill>
                <a:latin typeface="Times New Roman" panose="02020603050405020304" pitchFamily="18" charset="0"/>
                <a:cs typeface="Times New Roman" panose="02020603050405020304" pitchFamily="18" charset="0"/>
              </a:rPr>
              <a:t> lymphocytes in terms of pathological prognostic parameters and risk factors</a:t>
            </a:r>
            <a:endParaRPr lang="tr-TR" sz="2400" dirty="0">
              <a:latin typeface="Times New Roman" panose="02020603050405020304" pitchFamily="18" charset="0"/>
              <a:cs typeface="Times New Roman" panose="02020603050405020304" pitchFamily="18" charset="0"/>
            </a:endParaRPr>
          </a:p>
        </p:txBody>
      </p:sp>
      <p:sp>
        <p:nvSpPr>
          <p:cNvPr id="31" name="Yuvarlatılmış Dikdörtgen 18">
            <a:extLst>
              <a:ext uri="{FF2B5EF4-FFF2-40B4-BE49-F238E27FC236}">
                <a16:creationId xmlns:a16="http://schemas.microsoft.com/office/drawing/2014/main" id="{09DB78AE-D4F0-4111-93FD-D1BB21401D04}"/>
              </a:ext>
            </a:extLst>
          </p:cNvPr>
          <p:cNvSpPr/>
          <p:nvPr/>
        </p:nvSpPr>
        <p:spPr>
          <a:xfrm>
            <a:off x="13193423" y="26025042"/>
            <a:ext cx="10831359" cy="575152"/>
          </a:xfrm>
          <a:prstGeom prst="roundRect">
            <a:avLst/>
          </a:prstGeom>
          <a:solidFill>
            <a:srgbClr val="E84C22">
              <a:lumMod val="40000"/>
              <a:lumOff val="60000"/>
            </a:srgbClr>
          </a:solidFill>
          <a:ln w="25400" cap="flat" cmpd="sng" algn="ctr">
            <a:solidFill>
              <a:srgbClr val="E84C22">
                <a:shade val="50000"/>
              </a:srgbClr>
            </a:solidFill>
            <a:prstDash val="solid"/>
          </a:ln>
          <a:effectLst/>
        </p:spPr>
        <p:txBody>
          <a:bodyPr rtlCol="0" anchor="ctr"/>
          <a:lstStyle/>
          <a:p>
            <a:pPr marL="0" marR="0" lvl="0" indent="0" algn="ctr" defTabSz="3040265"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DISCUSSION</a:t>
            </a:r>
            <a:r>
              <a:rPr kumimoji="0" lang="en-US" sz="4400" b="1" i="0" u="none" strike="noStrike" kern="1200" cap="none" spc="0" normalizeH="0" baseline="0" noProof="0" dirty="0">
                <a:ln>
                  <a:noFill/>
                </a:ln>
                <a:solidFill>
                  <a:srgbClr val="4AB5C4">
                    <a:lumMod val="50000"/>
                  </a:srgbClr>
                </a:solidFill>
                <a:effectLst/>
                <a:uLnTx/>
                <a:uFillTx/>
                <a:latin typeface="Calibri"/>
                <a:ea typeface="+mn-ea"/>
                <a:cs typeface="+mn-cs"/>
              </a:rPr>
              <a:t> </a:t>
            </a:r>
          </a:p>
        </p:txBody>
      </p:sp>
      <p:sp>
        <p:nvSpPr>
          <p:cNvPr id="33" name="Metin kutusu 32">
            <a:extLst>
              <a:ext uri="{FF2B5EF4-FFF2-40B4-BE49-F238E27FC236}">
                <a16:creationId xmlns:a16="http://schemas.microsoft.com/office/drawing/2014/main" id="{CE5F14D1-0F32-4E65-8881-29A4D4EEDAFF}"/>
              </a:ext>
            </a:extLst>
          </p:cNvPr>
          <p:cNvSpPr txBox="1"/>
          <p:nvPr/>
        </p:nvSpPr>
        <p:spPr>
          <a:xfrm rot="10800000" flipV="1">
            <a:off x="13214890" y="26725551"/>
            <a:ext cx="10862718" cy="2677656"/>
          </a:xfrm>
          <a:prstGeom prst="rect">
            <a:avLst/>
          </a:prstGeom>
          <a:noFill/>
        </p:spPr>
        <p:txBody>
          <a:bodyPr wrap="square">
            <a:spAutoFit/>
          </a:bodyPr>
          <a:lstStyle/>
          <a:p>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CXCL13 has been studied in many cancer types such as prostate and breast, but studies in kidney cancers are limited (2)</a:t>
            </a:r>
            <a:r>
              <a:rPr lang="tr-T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Current studies suggest that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intratumoral</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CXCL13 expression is associated with a poor prognosis</a:t>
            </a:r>
            <a:r>
              <a:rPr lang="tr-T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a:t>
            </a:r>
            <a:r>
              <a:rPr lang="tr-TR"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kidney</a:t>
            </a:r>
            <a:r>
              <a:rPr lang="tr-T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cancers</a:t>
            </a:r>
            <a:r>
              <a:rPr lang="tr-TR"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(3,4). In our study, although there is no statistically significant difference between staining and other prognostic parameters, the relationship we found between advanced pathological stage and high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intratumoral</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CXCL13 staining (p=0,05) suggests that CXCL13 has a prognostic value in clear cell renal cell carcinomas.</a:t>
            </a:r>
            <a:endParaRPr lang="tr-TR" sz="2400" dirty="0">
              <a:solidFill>
                <a:schemeClr val="tx1"/>
              </a:solidFill>
              <a:latin typeface="Times New Roman" panose="02020603050405020304" pitchFamily="18" charset="0"/>
              <a:cs typeface="Times New Roman" panose="02020603050405020304" pitchFamily="18" charset="0"/>
            </a:endParaRPr>
          </a:p>
        </p:txBody>
      </p:sp>
      <p:sp>
        <p:nvSpPr>
          <p:cNvPr id="34" name="Yuvarlatılmış Dikdörtgen 18">
            <a:extLst>
              <a:ext uri="{FF2B5EF4-FFF2-40B4-BE49-F238E27FC236}">
                <a16:creationId xmlns:a16="http://schemas.microsoft.com/office/drawing/2014/main" id="{5407927F-1356-4385-8853-FF2E54D8274C}"/>
              </a:ext>
            </a:extLst>
          </p:cNvPr>
          <p:cNvSpPr/>
          <p:nvPr/>
        </p:nvSpPr>
        <p:spPr>
          <a:xfrm>
            <a:off x="13230568" y="29613584"/>
            <a:ext cx="10831359" cy="511591"/>
          </a:xfrm>
          <a:prstGeom prst="roundRect">
            <a:avLst/>
          </a:prstGeom>
          <a:solidFill>
            <a:srgbClr val="E84C22">
              <a:lumMod val="40000"/>
              <a:lumOff val="60000"/>
            </a:srgbClr>
          </a:solidFill>
          <a:ln w="25400" cap="flat" cmpd="sng" algn="ctr">
            <a:solidFill>
              <a:srgbClr val="E84C22">
                <a:shade val="50000"/>
              </a:srgbClr>
            </a:solidFill>
            <a:prstDash val="solid"/>
          </a:ln>
          <a:effectLst/>
        </p:spPr>
        <p:txBody>
          <a:bodyPr rtlCol="0" anchor="ctr"/>
          <a:lstStyle/>
          <a:p>
            <a:pPr marL="0" marR="0" lvl="0" indent="0" algn="ctr" defTabSz="3040265" rtl="0" eaLnBrk="1" fontAlgn="auto" latinLnBrk="0" hangingPunct="1">
              <a:lnSpc>
                <a:spcPct val="100000"/>
              </a:lnSpc>
              <a:spcBef>
                <a:spcPct val="20000"/>
              </a:spcBef>
              <a:spcAft>
                <a:spcPts val="0"/>
              </a:spcAft>
              <a:buClrTx/>
              <a:buSzTx/>
              <a:buFont typeface="Arial" pitchFamily="34" charset="0"/>
              <a:buNone/>
              <a:tabLst/>
              <a:defRPr/>
            </a:pPr>
            <a:r>
              <a:rPr lang="tr-TR" sz="2400" b="1" kern="1200" dirty="0">
                <a:solidFill>
                  <a:schemeClr val="tx1"/>
                </a:solidFill>
                <a:latin typeface="Times New Roman" panose="02020603050405020304" pitchFamily="18" charset="0"/>
                <a:ea typeface="+mn-ea"/>
                <a:cs typeface="Times New Roman" panose="02020603050405020304" pitchFamily="18" charset="0"/>
              </a:rPr>
              <a:t>REFERENCES</a:t>
            </a:r>
            <a:r>
              <a:rPr kumimoji="0" lang="en-US" sz="4400" b="1" i="0" u="none" strike="noStrike" kern="1200" cap="none" spc="0" normalizeH="0" baseline="0" noProof="0" dirty="0">
                <a:ln>
                  <a:noFill/>
                </a:ln>
                <a:solidFill>
                  <a:srgbClr val="4AB5C4">
                    <a:lumMod val="50000"/>
                  </a:srgbClr>
                </a:solidFill>
                <a:effectLst/>
                <a:uLnTx/>
                <a:uFillTx/>
                <a:latin typeface="Calibri"/>
                <a:ea typeface="+mn-ea"/>
                <a:cs typeface="+mn-cs"/>
              </a:rPr>
              <a:t> </a:t>
            </a:r>
          </a:p>
        </p:txBody>
      </p:sp>
      <p:sp>
        <p:nvSpPr>
          <p:cNvPr id="38" name="Metin kutusu 37">
            <a:extLst>
              <a:ext uri="{FF2B5EF4-FFF2-40B4-BE49-F238E27FC236}">
                <a16:creationId xmlns:a16="http://schemas.microsoft.com/office/drawing/2014/main" id="{CA3B7781-98AE-4A6A-A29E-5DC7C8CF3544}"/>
              </a:ext>
            </a:extLst>
          </p:cNvPr>
          <p:cNvSpPr txBox="1"/>
          <p:nvPr/>
        </p:nvSpPr>
        <p:spPr>
          <a:xfrm>
            <a:off x="13205215" y="30182803"/>
            <a:ext cx="11009396" cy="2339102"/>
          </a:xfrm>
          <a:prstGeom prst="rect">
            <a:avLst/>
          </a:prstGeom>
          <a:noFill/>
        </p:spPr>
        <p:txBody>
          <a:bodyPr wrap="square">
            <a:spAutoFit/>
          </a:bodyPr>
          <a:lstStyle/>
          <a:p>
            <a:pPr marL="457200" lvl="0" indent="-457200">
              <a:buAutoNum type="arabicParenBoth"/>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Hsieh JJ,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Purdue</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MP,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Signoretti</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Swanton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Albiges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Schmidinger</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DY,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Larkin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Ficarra</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Renal</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cell</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carcinoma</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Rev</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Primers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2017 Mar 9;3:17009 </a:t>
            </a:r>
          </a:p>
          <a:p>
            <a:pPr marL="457200" lvl="0" indent="-457200">
              <a:buAutoNum type="arabicParenBoth"/>
            </a:pP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Hussain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Adah</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Tariq</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Lu Y,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Zhang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Liu</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CXCL13/CXCR5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signaling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axis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cancer</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Life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2019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15;227:175-186.</a:t>
            </a:r>
          </a:p>
          <a:p>
            <a:pPr marL="457200" lvl="0" indent="-457200">
              <a:buAutoNum type="arabicParenBoth"/>
            </a:pP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Zheng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Cai</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Y,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Zhu</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Zhong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Xie</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W. CXCL13/CXCR5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Axis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Predicts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Poor</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Prognosis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Promotes</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Progression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Through PI3K/AKT/</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mTOR</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Pathway</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Clear</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Cell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Renal</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Cell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Carcinoma</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Front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Oncol</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2019 Jan 22;8:682.</a:t>
            </a:r>
          </a:p>
          <a:p>
            <a:pPr marL="457200" lvl="0" indent="-457200">
              <a:buAutoNum type="arabicParenBoth"/>
            </a:pP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Jiao</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 Sun H,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Yang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 Sun H,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Wang</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Z,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Liu</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Chen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Association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of CXCL13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Immune</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Cell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Infiltration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Signature</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Clear</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Cell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Renal</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Cell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Carcinoma</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Sci</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tr-TR" sz="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Jun</a:t>
            </a:r>
            <a:r>
              <a:rPr lang="tr-TR"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27;17(11):1610-1624.</a:t>
            </a:r>
          </a:p>
          <a:p>
            <a:pPr marL="457200" lvl="0" indent="-457200">
              <a:buAutoNum type="arabicParenBoth"/>
            </a:pPr>
            <a:endParaRPr lang="tr-T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arenBoth"/>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arenBoth"/>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buAutoNum type="arabicParenBoth"/>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5" name="Tablo 34">
            <a:extLst>
              <a:ext uri="{FF2B5EF4-FFF2-40B4-BE49-F238E27FC236}">
                <a16:creationId xmlns:a16="http://schemas.microsoft.com/office/drawing/2014/main" id="{C9FA6005-DBFE-4196-98EE-BB4043D8A378}"/>
              </a:ext>
            </a:extLst>
          </p:cNvPr>
          <p:cNvGraphicFramePr>
            <a:graphicFrameLocks noGrp="1"/>
          </p:cNvGraphicFramePr>
          <p:nvPr>
            <p:extLst>
              <p:ext uri="{D42A27DB-BD31-4B8C-83A1-F6EECF244321}">
                <p14:modId xmlns:p14="http://schemas.microsoft.com/office/powerpoint/2010/main" val="3563548280"/>
              </p:ext>
            </p:extLst>
          </p:nvPr>
        </p:nvGraphicFramePr>
        <p:xfrm>
          <a:off x="2405540" y="13293721"/>
          <a:ext cx="7735492" cy="7757284"/>
        </p:xfrm>
        <a:graphic>
          <a:graphicData uri="http://schemas.openxmlformats.org/drawingml/2006/table">
            <a:tbl>
              <a:tblPr firstRow="1" bandRow="1">
                <a:tableStyleId>{3C2FFA5D-87B4-456A-9821-1D502468CF0F}</a:tableStyleId>
              </a:tblPr>
              <a:tblGrid>
                <a:gridCol w="1971696">
                  <a:extLst>
                    <a:ext uri="{9D8B030D-6E8A-4147-A177-3AD203B41FA5}">
                      <a16:colId xmlns:a16="http://schemas.microsoft.com/office/drawing/2014/main" val="2816654269"/>
                    </a:ext>
                  </a:extLst>
                </a:gridCol>
                <a:gridCol w="1896050">
                  <a:extLst>
                    <a:ext uri="{9D8B030D-6E8A-4147-A177-3AD203B41FA5}">
                      <a16:colId xmlns:a16="http://schemas.microsoft.com/office/drawing/2014/main" val="3955136188"/>
                    </a:ext>
                  </a:extLst>
                </a:gridCol>
                <a:gridCol w="1933873">
                  <a:extLst>
                    <a:ext uri="{9D8B030D-6E8A-4147-A177-3AD203B41FA5}">
                      <a16:colId xmlns:a16="http://schemas.microsoft.com/office/drawing/2014/main" val="2345935693"/>
                    </a:ext>
                  </a:extLst>
                </a:gridCol>
                <a:gridCol w="1933873">
                  <a:extLst>
                    <a:ext uri="{9D8B030D-6E8A-4147-A177-3AD203B41FA5}">
                      <a16:colId xmlns:a16="http://schemas.microsoft.com/office/drawing/2014/main" val="4084291928"/>
                    </a:ext>
                  </a:extLst>
                </a:gridCol>
              </a:tblGrid>
              <a:tr h="439120">
                <a:tc>
                  <a:txBody>
                    <a:bodyPr/>
                    <a:lstStyle/>
                    <a:p>
                      <a:endParaRPr lang="tr-TR" sz="11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tr-TR" sz="2400" dirty="0">
                          <a:solidFill>
                            <a:schemeClr val="tx1"/>
                          </a:solidFill>
                          <a:effectLst/>
                          <a:latin typeface="Times New Roman" panose="02020603050405020304" pitchFamily="18" charset="0"/>
                          <a:cs typeface="Times New Roman" panose="02020603050405020304" pitchFamily="18" charset="0"/>
                        </a:rPr>
                        <a:t>T1(41)</a:t>
                      </a:r>
                      <a:endPar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2400" dirty="0">
                          <a:solidFill>
                            <a:schemeClr val="tx1"/>
                          </a:solidFill>
                          <a:effectLst/>
                          <a:latin typeface="Times New Roman" panose="02020603050405020304" pitchFamily="18" charset="0"/>
                          <a:cs typeface="Times New Roman" panose="02020603050405020304" pitchFamily="18" charset="0"/>
                        </a:rPr>
                        <a:t>T2(18)</a:t>
                      </a:r>
                      <a:endPar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2400" dirty="0">
                          <a:solidFill>
                            <a:schemeClr val="tx1"/>
                          </a:solidFill>
                          <a:effectLst/>
                          <a:latin typeface="Times New Roman" panose="02020603050405020304" pitchFamily="18" charset="0"/>
                          <a:cs typeface="Times New Roman" panose="02020603050405020304" pitchFamily="18" charset="0"/>
                        </a:rPr>
                        <a:t>T3(40)</a:t>
                      </a:r>
                      <a:endParaRPr lang="tr-T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8238386"/>
                  </a:ext>
                </a:extLst>
              </a:tr>
              <a:tr h="581475">
                <a:tc>
                  <a:txBody>
                    <a:bodyPr/>
                    <a:lstStyle/>
                    <a:p>
                      <a:pPr>
                        <a:lnSpc>
                          <a:spcPct val="107000"/>
                        </a:lnSpc>
                        <a:spcAft>
                          <a:spcPts val="800"/>
                        </a:spcAft>
                      </a:pPr>
                      <a:r>
                        <a:rPr lang="tr-TR" sz="1600" b="1">
                          <a:effectLst/>
                          <a:latin typeface="Times New Roman" panose="02020603050405020304" pitchFamily="18" charset="0"/>
                          <a:cs typeface="Times New Roman" panose="02020603050405020304" pitchFamily="18" charset="0"/>
                        </a:rPr>
                        <a:t>AGE</a:t>
                      </a:r>
                      <a:endParaRPr lang="tr-TR"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54,59± 13,89</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52,77±12,17</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58,4±12,05</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450204"/>
                  </a:ext>
                </a:extLst>
              </a:tr>
              <a:tr h="581475">
                <a:tc>
                  <a:txBody>
                    <a:bodyPr/>
                    <a:lstStyle/>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GENDER(M/F)</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27/14</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9/9</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33/8</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687401"/>
                  </a:ext>
                </a:extLst>
              </a:tr>
              <a:tr h="581475">
                <a:tc>
                  <a:txBody>
                    <a:bodyPr/>
                    <a:lstStyle/>
                    <a:p>
                      <a:pPr>
                        <a:lnSpc>
                          <a:spcPct val="107000"/>
                        </a:lnSpc>
                        <a:spcAft>
                          <a:spcPts val="800"/>
                        </a:spcAft>
                      </a:pPr>
                      <a:r>
                        <a:rPr lang="tr-TR" sz="1600" b="1">
                          <a:effectLst/>
                          <a:latin typeface="Times New Roman" panose="02020603050405020304" pitchFamily="18" charset="0"/>
                          <a:cs typeface="Times New Roman" panose="02020603050405020304" pitchFamily="18" charset="0"/>
                        </a:rPr>
                        <a:t>SMOKING</a:t>
                      </a:r>
                      <a:endParaRPr lang="tr-TR"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12</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4</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10</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4477527"/>
                  </a:ext>
                </a:extLst>
              </a:tr>
              <a:tr h="581475">
                <a:tc>
                  <a:txBody>
                    <a:bodyPr/>
                    <a:lstStyle/>
                    <a:p>
                      <a:pPr>
                        <a:lnSpc>
                          <a:spcPct val="107000"/>
                        </a:lnSpc>
                        <a:spcAft>
                          <a:spcPts val="800"/>
                        </a:spcAft>
                      </a:pPr>
                      <a:r>
                        <a:rPr lang="tr-TR" sz="1600" b="1">
                          <a:effectLst/>
                          <a:latin typeface="Times New Roman" panose="02020603050405020304" pitchFamily="18" charset="0"/>
                          <a:cs typeface="Times New Roman" panose="02020603050405020304" pitchFamily="18" charset="0"/>
                        </a:rPr>
                        <a:t>HYPERTENSION</a:t>
                      </a:r>
                      <a:endParaRPr lang="tr-TR"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22</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8</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20</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364143"/>
                  </a:ext>
                </a:extLst>
              </a:tr>
              <a:tr h="581475">
                <a:tc>
                  <a:txBody>
                    <a:bodyPr/>
                    <a:lstStyle/>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TUMOR DIAMETER</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4,05±1,37</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9,92±3,35</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8,34±2,72</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9074151"/>
                  </a:ext>
                </a:extLst>
              </a:tr>
              <a:tr h="2084889">
                <a:tc>
                  <a:txBody>
                    <a:bodyPr/>
                    <a:lstStyle/>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NUCLEAR GRADE</a:t>
                      </a:r>
                    </a:p>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1</a:t>
                      </a:r>
                    </a:p>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2</a:t>
                      </a:r>
                    </a:p>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3</a:t>
                      </a:r>
                    </a:p>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4</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1</a:t>
                      </a:r>
                    </a:p>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26</a:t>
                      </a:r>
                    </a:p>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14</a:t>
                      </a:r>
                    </a:p>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1</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6</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8</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3</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 </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11</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21</a:t>
                      </a:r>
                    </a:p>
                    <a:p>
                      <a:pPr>
                        <a:lnSpc>
                          <a:spcPct val="107000"/>
                        </a:lnSpc>
                        <a:spcAft>
                          <a:spcPts val="800"/>
                        </a:spcAft>
                      </a:pPr>
                      <a:r>
                        <a:rPr lang="tr-TR" sz="1600">
                          <a:effectLst/>
                          <a:latin typeface="Times New Roman" panose="02020603050405020304" pitchFamily="18" charset="0"/>
                          <a:cs typeface="Times New Roman" panose="02020603050405020304" pitchFamily="18" charset="0"/>
                        </a:rPr>
                        <a:t>8</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413206"/>
                  </a:ext>
                </a:extLst>
              </a:tr>
              <a:tr h="581475">
                <a:tc>
                  <a:txBody>
                    <a:bodyPr/>
                    <a:lstStyle/>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PERIRENAL INVASION</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22</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6451489"/>
                  </a:ext>
                </a:extLst>
              </a:tr>
              <a:tr h="581475">
                <a:tc>
                  <a:txBody>
                    <a:bodyPr/>
                    <a:lstStyle/>
                    <a:p>
                      <a:pPr>
                        <a:lnSpc>
                          <a:spcPct val="107000"/>
                        </a:lnSpc>
                        <a:spcAft>
                          <a:spcPts val="800"/>
                        </a:spcAft>
                      </a:pPr>
                      <a:r>
                        <a:rPr lang="tr-TR" sz="1600" b="1">
                          <a:effectLst/>
                          <a:latin typeface="Times New Roman" panose="02020603050405020304" pitchFamily="18" charset="0"/>
                          <a:cs typeface="Times New Roman" panose="02020603050405020304" pitchFamily="18" charset="0"/>
                        </a:rPr>
                        <a:t>PELVIS INVASION</a:t>
                      </a:r>
                      <a:endParaRPr lang="tr-TR"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29</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8489979"/>
                  </a:ext>
                </a:extLst>
              </a:tr>
              <a:tr h="581475">
                <a:tc>
                  <a:txBody>
                    <a:bodyPr/>
                    <a:lstStyle/>
                    <a:p>
                      <a:pPr>
                        <a:lnSpc>
                          <a:spcPct val="107000"/>
                        </a:lnSpc>
                        <a:spcAft>
                          <a:spcPts val="800"/>
                        </a:spcAft>
                      </a:pPr>
                      <a:r>
                        <a:rPr lang="tr-TR" sz="1600" b="1">
                          <a:effectLst/>
                          <a:latin typeface="Times New Roman" panose="02020603050405020304" pitchFamily="18" charset="0"/>
                          <a:cs typeface="Times New Roman" panose="02020603050405020304" pitchFamily="18" charset="0"/>
                        </a:rPr>
                        <a:t>LYMPH NODE METASTASIS</a:t>
                      </a:r>
                      <a:endParaRPr lang="tr-TR" sz="1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5</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867264"/>
                  </a:ext>
                </a:extLst>
              </a:tr>
              <a:tr h="581475">
                <a:tc>
                  <a:txBody>
                    <a:bodyPr/>
                    <a:lstStyle/>
                    <a:p>
                      <a:pPr>
                        <a:lnSpc>
                          <a:spcPct val="107000"/>
                        </a:lnSpc>
                        <a:spcAft>
                          <a:spcPts val="800"/>
                        </a:spcAft>
                      </a:pPr>
                      <a:r>
                        <a:rPr lang="tr-TR" sz="1600" b="1" dirty="0">
                          <a:effectLst/>
                          <a:latin typeface="Times New Roman" panose="02020603050405020304" pitchFamily="18" charset="0"/>
                          <a:cs typeface="Times New Roman" panose="02020603050405020304" pitchFamily="18" charset="0"/>
                        </a:rPr>
                        <a:t>DISTANT METASTASIS </a:t>
                      </a:r>
                      <a:endParaRPr lang="tr-TR"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1</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a:effectLst/>
                          <a:latin typeface="Times New Roman" panose="02020603050405020304" pitchFamily="18" charset="0"/>
                          <a:cs typeface="Times New Roman" panose="02020603050405020304" pitchFamily="18" charset="0"/>
                        </a:rPr>
                        <a:t>1</a:t>
                      </a:r>
                      <a:endParaRPr lang="tr-TR"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tr-TR" sz="1600" dirty="0">
                          <a:effectLst/>
                          <a:latin typeface="Times New Roman" panose="02020603050405020304" pitchFamily="18" charset="0"/>
                          <a:cs typeface="Times New Roman" panose="02020603050405020304" pitchFamily="18" charset="0"/>
                        </a:rPr>
                        <a:t>13</a:t>
                      </a:r>
                      <a:endParaRPr lang="tr-TR"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1262310"/>
                  </a:ext>
                </a:extLst>
              </a:tr>
            </a:tbl>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1000</Words>
  <Application>Microsoft Office PowerPoint</Application>
  <PresentationFormat>Özel</PresentationFormat>
  <Paragraphs>204</Paragraphs>
  <Slides>1</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Calibri</vt:lpstr>
      <vt:lpstr>Arial</vt:lpstr>
      <vt:lpstr>Times New Roman</vt:lpstr>
      <vt:lpstr>Default Design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esma sayar</cp:lastModifiedBy>
  <cp:revision>29</cp:revision>
  <dcterms:modified xsi:type="dcterms:W3CDTF">2021-05-31T07:18:32Z</dcterms:modified>
</cp:coreProperties>
</file>